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4" r:id="rId11"/>
  </p:sld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D4A13-1675-499B-A0DD-0D2761BE4B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 userDrawn="1">
            <p:custDataLst>
              <p:tags r:id="rId2"/>
            </p:custDataLst>
          </p:nvPr>
        </p:nvGrpSpPr>
        <p:grpSpPr>
          <a:xfrm>
            <a:off x="-2585" y="-142"/>
            <a:ext cx="3506390" cy="5142394"/>
            <a:chOff x="-3447" y="-189"/>
            <a:chExt cx="4675187" cy="6856525"/>
          </a:xfrm>
          <a:solidFill>
            <a:schemeClr val="accent1"/>
          </a:solidFill>
        </p:grpSpPr>
        <p:sp>
          <p:nvSpPr>
            <p:cNvPr id="43" name="流程图: 文档 42"/>
            <p:cNvSpPr/>
            <p:nvPr userDrawn="1">
              <p:custDataLst>
                <p:tags r:id="rId3"/>
              </p:custDataLst>
            </p:nvPr>
          </p:nvSpPr>
          <p:spPr>
            <a:xfrm rot="16200000">
              <a:off x="-872533" y="1312062"/>
              <a:ext cx="6856524" cy="4232023"/>
            </a:xfrm>
            <a:prstGeom prst="flowChartDocumen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sp>
          <p:nvSpPr>
            <p:cNvPr id="44" name="任意多边形: 形状 43"/>
            <p:cNvSpPr/>
            <p:nvPr userDrawn="1">
              <p:custDataLst>
                <p:tags r:id="rId4"/>
              </p:custDataLst>
            </p:nvPr>
          </p:nvSpPr>
          <p:spPr>
            <a:xfrm>
              <a:off x="0" y="1"/>
              <a:ext cx="4559301" cy="6855293"/>
            </a:xfrm>
            <a:custGeom>
              <a:avLst/>
              <a:gdLst>
                <a:gd name="connsiteX0" fmla="*/ 0 w 4559301"/>
                <a:gd name="connsiteY0" fmla="*/ 0 h 6855293"/>
                <a:gd name="connsiteX1" fmla="*/ 3762289 w 4559301"/>
                <a:gd name="connsiteY1" fmla="*/ 0 h 6855293"/>
                <a:gd name="connsiteX2" fmla="*/ 3765029 w 4559301"/>
                <a:gd name="connsiteY2" fmla="*/ 230702 h 6855293"/>
                <a:gd name="connsiteX3" fmla="*/ 4391808 w 4559301"/>
                <a:gd name="connsiteY3" fmla="*/ 6560195 h 6855293"/>
                <a:gd name="connsiteX4" fmla="*/ 4331769 w 4559301"/>
                <a:gd name="connsiteY4" fmla="*/ 6855293 h 6855293"/>
                <a:gd name="connsiteX5" fmla="*/ 0 w 4559301"/>
                <a:gd name="connsiteY5" fmla="*/ 6855293 h 685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9301" h="6855293">
                  <a:moveTo>
                    <a:pt x="0" y="0"/>
                  </a:moveTo>
                  <a:lnTo>
                    <a:pt x="3762289" y="0"/>
                  </a:lnTo>
                  <a:lnTo>
                    <a:pt x="3765029" y="230702"/>
                  </a:lnTo>
                  <a:cubicBezTo>
                    <a:pt x="3839114" y="3295200"/>
                    <a:pt x="4979109" y="3489718"/>
                    <a:pt x="4391808" y="6560195"/>
                  </a:cubicBezTo>
                  <a:lnTo>
                    <a:pt x="4331769" y="6855293"/>
                  </a:lnTo>
                  <a:lnTo>
                    <a:pt x="0" y="685529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45" name="矩形: 圆角 44"/>
            <p:cNvSpPr/>
            <p:nvPr>
              <p:custDataLst>
                <p:tags r:id="rId5"/>
              </p:custDataLst>
            </p:nvPr>
          </p:nvSpPr>
          <p:spPr>
            <a:xfrm>
              <a:off x="672465" y="606425"/>
              <a:ext cx="670560" cy="670560"/>
            </a:xfrm>
            <a:prstGeom prst="roundRect">
              <a:avLst/>
            </a:prstGeom>
            <a:grpFill/>
            <a:ln w="15875">
              <a:solidFill>
                <a:schemeClr val="bg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6" name="任意多边形: 形状 45"/>
            <p:cNvSpPr/>
            <p:nvPr>
              <p:custDataLst>
                <p:tags r:id="rId6"/>
              </p:custDataLst>
            </p:nvPr>
          </p:nvSpPr>
          <p:spPr>
            <a:xfrm>
              <a:off x="-3447" y="-189"/>
              <a:ext cx="1010557" cy="1043494"/>
            </a:xfrm>
            <a:custGeom>
              <a:avLst/>
              <a:gdLst>
                <a:gd name="connsiteX0" fmla="*/ 0 w 1010557"/>
                <a:gd name="connsiteY0" fmla="*/ 0 h 1043494"/>
                <a:gd name="connsiteX1" fmla="*/ 1010557 w 1010557"/>
                <a:gd name="connsiteY1" fmla="*/ 0 h 1043494"/>
                <a:gd name="connsiteX2" fmla="*/ 1010557 w 1010557"/>
                <a:gd name="connsiteY2" fmla="*/ 820287 h 1043494"/>
                <a:gd name="connsiteX3" fmla="*/ 787350 w 1010557"/>
                <a:gd name="connsiteY3" fmla="*/ 1043494 h 1043494"/>
                <a:gd name="connsiteX4" fmla="*/ 0 w 1010557"/>
                <a:gd name="connsiteY4" fmla="*/ 1043494 h 104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557" h="1043494">
                  <a:moveTo>
                    <a:pt x="0" y="0"/>
                  </a:moveTo>
                  <a:lnTo>
                    <a:pt x="1010557" y="0"/>
                  </a:lnTo>
                  <a:lnTo>
                    <a:pt x="1010557" y="820287"/>
                  </a:lnTo>
                  <a:cubicBezTo>
                    <a:pt x="1010557" y="943561"/>
                    <a:pt x="910624" y="1043494"/>
                    <a:pt x="787350" y="1043494"/>
                  </a:cubicBezTo>
                  <a:lnTo>
                    <a:pt x="0" y="1043494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47" name="任意多边形: 形状 46"/>
            <p:cNvSpPr/>
            <p:nvPr>
              <p:custDataLst>
                <p:tags r:id="rId7"/>
              </p:custDataLst>
            </p:nvPr>
          </p:nvSpPr>
          <p:spPr>
            <a:xfrm>
              <a:off x="1474470" y="-189"/>
              <a:ext cx="813435" cy="624394"/>
            </a:xfrm>
            <a:custGeom>
              <a:avLst/>
              <a:gdLst>
                <a:gd name="connsiteX0" fmla="*/ 0 w 813435"/>
                <a:gd name="connsiteY0" fmla="*/ 0 h 624394"/>
                <a:gd name="connsiteX1" fmla="*/ 813435 w 813435"/>
                <a:gd name="connsiteY1" fmla="*/ 0 h 624394"/>
                <a:gd name="connsiteX2" fmla="*/ 813435 w 813435"/>
                <a:gd name="connsiteY2" fmla="*/ 488819 h 624394"/>
                <a:gd name="connsiteX3" fmla="*/ 677860 w 813435"/>
                <a:gd name="connsiteY3" fmla="*/ 624394 h 624394"/>
                <a:gd name="connsiteX4" fmla="*/ 135575 w 813435"/>
                <a:gd name="connsiteY4" fmla="*/ 624394 h 624394"/>
                <a:gd name="connsiteX5" fmla="*/ 0 w 813435"/>
                <a:gd name="connsiteY5" fmla="*/ 488819 h 62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3435" h="624394">
                  <a:moveTo>
                    <a:pt x="0" y="0"/>
                  </a:moveTo>
                  <a:lnTo>
                    <a:pt x="813435" y="0"/>
                  </a:lnTo>
                  <a:lnTo>
                    <a:pt x="813435" y="488819"/>
                  </a:lnTo>
                  <a:cubicBezTo>
                    <a:pt x="813435" y="563695"/>
                    <a:pt x="752736" y="624394"/>
                    <a:pt x="677860" y="624394"/>
                  </a:cubicBezTo>
                  <a:lnTo>
                    <a:pt x="135575" y="624394"/>
                  </a:lnTo>
                  <a:cubicBezTo>
                    <a:pt x="60699" y="624394"/>
                    <a:pt x="0" y="563695"/>
                    <a:pt x="0" y="488819"/>
                  </a:cubicBezTo>
                  <a:close/>
                </a:path>
              </a:pathLst>
            </a:custGeom>
            <a:grpFill/>
            <a:ln w="15875">
              <a:solidFill>
                <a:schemeClr val="bg1">
                  <a:alpha val="3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: 圆角 47"/>
            <p:cNvSpPr/>
            <p:nvPr>
              <p:custDataLst>
                <p:tags r:id="rId8"/>
              </p:custDataLst>
            </p:nvPr>
          </p:nvSpPr>
          <p:spPr>
            <a:xfrm>
              <a:off x="2493645" y="353060"/>
              <a:ext cx="659130" cy="659130"/>
            </a:xfrm>
            <a:prstGeom prst="roundRect">
              <a:avLst/>
            </a:prstGeom>
            <a:grpFill/>
            <a:ln w="15875"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9" name="任意多边形: 形状 48"/>
            <p:cNvSpPr/>
            <p:nvPr>
              <p:custDataLst>
                <p:tags r:id="rId9"/>
              </p:custDataLst>
            </p:nvPr>
          </p:nvSpPr>
          <p:spPr>
            <a:xfrm>
              <a:off x="-3447" y="1544320"/>
              <a:ext cx="284752" cy="504190"/>
            </a:xfrm>
            <a:custGeom>
              <a:avLst/>
              <a:gdLst>
                <a:gd name="connsiteX0" fmla="*/ 0 w 284752"/>
                <a:gd name="connsiteY0" fmla="*/ 0 h 504190"/>
                <a:gd name="connsiteX1" fmla="*/ 200719 w 284752"/>
                <a:gd name="connsiteY1" fmla="*/ 0 h 504190"/>
                <a:gd name="connsiteX2" fmla="*/ 284752 w 284752"/>
                <a:gd name="connsiteY2" fmla="*/ 84033 h 504190"/>
                <a:gd name="connsiteX3" fmla="*/ 284752 w 284752"/>
                <a:gd name="connsiteY3" fmla="*/ 420157 h 504190"/>
                <a:gd name="connsiteX4" fmla="*/ 200719 w 284752"/>
                <a:gd name="connsiteY4" fmla="*/ 504190 h 504190"/>
                <a:gd name="connsiteX5" fmla="*/ 0 w 284752"/>
                <a:gd name="connsiteY5" fmla="*/ 504190 h 50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752" h="504190">
                  <a:moveTo>
                    <a:pt x="0" y="0"/>
                  </a:moveTo>
                  <a:lnTo>
                    <a:pt x="200719" y="0"/>
                  </a:lnTo>
                  <a:cubicBezTo>
                    <a:pt x="247129" y="0"/>
                    <a:pt x="284752" y="37623"/>
                    <a:pt x="284752" y="84033"/>
                  </a:cubicBezTo>
                  <a:lnTo>
                    <a:pt x="284752" y="420157"/>
                  </a:lnTo>
                  <a:cubicBezTo>
                    <a:pt x="284752" y="466567"/>
                    <a:pt x="247129" y="504190"/>
                    <a:pt x="200719" y="504190"/>
                  </a:cubicBezTo>
                  <a:lnTo>
                    <a:pt x="0" y="504190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alpha val="4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: 圆角 49"/>
            <p:cNvSpPr/>
            <p:nvPr>
              <p:custDataLst>
                <p:tags r:id="rId10"/>
              </p:custDataLst>
            </p:nvPr>
          </p:nvSpPr>
          <p:spPr>
            <a:xfrm>
              <a:off x="2707640" y="624205"/>
              <a:ext cx="876300" cy="876300"/>
            </a:xfrm>
            <a:prstGeom prst="roundRect">
              <a:avLst/>
            </a:prstGeom>
            <a:grpFill/>
            <a:ln w="15875">
              <a:solidFill>
                <a:schemeClr val="bg1">
                  <a:alpha val="4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1" name="矩形: 圆角 50"/>
            <p:cNvSpPr/>
            <p:nvPr>
              <p:custDataLst>
                <p:tags r:id="rId11"/>
              </p:custDataLst>
            </p:nvPr>
          </p:nvSpPr>
          <p:spPr>
            <a:xfrm>
              <a:off x="1605280" y="1115060"/>
              <a:ext cx="402590" cy="402590"/>
            </a:xfrm>
            <a:prstGeom prst="roundRect">
              <a:avLst/>
            </a:prstGeom>
            <a:grpFill/>
            <a:ln w="15875">
              <a:solidFill>
                <a:schemeClr val="bg1">
                  <a:alpha val="3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2" name="矩形: 圆角 51"/>
            <p:cNvSpPr/>
            <p:nvPr>
              <p:custDataLst>
                <p:tags r:id="rId12"/>
              </p:custDataLst>
            </p:nvPr>
          </p:nvSpPr>
          <p:spPr>
            <a:xfrm>
              <a:off x="169545" y="1916430"/>
              <a:ext cx="402590" cy="432435"/>
            </a:xfrm>
            <a:prstGeom prst="roundRect">
              <a:avLst/>
            </a:prstGeom>
            <a:grpFill/>
            <a:ln w="15875">
              <a:solidFill>
                <a:schemeClr val="bg1">
                  <a:alpha val="4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3" name="任意多边形: 形状 52"/>
            <p:cNvSpPr/>
            <p:nvPr>
              <p:custDataLst>
                <p:tags r:id="rId13"/>
              </p:custDataLst>
            </p:nvPr>
          </p:nvSpPr>
          <p:spPr>
            <a:xfrm>
              <a:off x="885825" y="6346190"/>
              <a:ext cx="893445" cy="505682"/>
            </a:xfrm>
            <a:custGeom>
              <a:avLst/>
              <a:gdLst>
                <a:gd name="connsiteX0" fmla="*/ 148910 w 893445"/>
                <a:gd name="connsiteY0" fmla="*/ 0 h 505682"/>
                <a:gd name="connsiteX1" fmla="*/ 744535 w 893445"/>
                <a:gd name="connsiteY1" fmla="*/ 0 h 505682"/>
                <a:gd name="connsiteX2" fmla="*/ 893445 w 893445"/>
                <a:gd name="connsiteY2" fmla="*/ 148910 h 505682"/>
                <a:gd name="connsiteX3" fmla="*/ 893445 w 893445"/>
                <a:gd name="connsiteY3" fmla="*/ 505682 h 505682"/>
                <a:gd name="connsiteX4" fmla="*/ 0 w 893445"/>
                <a:gd name="connsiteY4" fmla="*/ 505682 h 505682"/>
                <a:gd name="connsiteX5" fmla="*/ 0 w 893445"/>
                <a:gd name="connsiteY5" fmla="*/ 148910 h 505682"/>
                <a:gd name="connsiteX6" fmla="*/ 148910 w 893445"/>
                <a:gd name="connsiteY6" fmla="*/ 0 h 505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3445" h="505682">
                  <a:moveTo>
                    <a:pt x="148910" y="0"/>
                  </a:moveTo>
                  <a:lnTo>
                    <a:pt x="744535" y="0"/>
                  </a:lnTo>
                  <a:cubicBezTo>
                    <a:pt x="826776" y="0"/>
                    <a:pt x="893445" y="66669"/>
                    <a:pt x="893445" y="148910"/>
                  </a:cubicBezTo>
                  <a:lnTo>
                    <a:pt x="893445" y="505682"/>
                  </a:lnTo>
                  <a:lnTo>
                    <a:pt x="0" y="505682"/>
                  </a:lnTo>
                  <a:lnTo>
                    <a:pt x="0" y="148910"/>
                  </a:lnTo>
                  <a:cubicBezTo>
                    <a:pt x="0" y="66669"/>
                    <a:pt x="66669" y="0"/>
                    <a:pt x="148910" y="0"/>
                  </a:cubicBezTo>
                  <a:close/>
                </a:path>
              </a:pathLst>
            </a:custGeom>
            <a:grpFill/>
            <a:ln w="15875">
              <a:solidFill>
                <a:schemeClr val="bg1">
                  <a:alpha val="5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54" name="任意多边形: 形状 53"/>
            <p:cNvSpPr/>
            <p:nvPr>
              <p:custDataLst>
                <p:tags r:id="rId14"/>
              </p:custDataLst>
            </p:nvPr>
          </p:nvSpPr>
          <p:spPr>
            <a:xfrm>
              <a:off x="0" y="5970905"/>
              <a:ext cx="1332230" cy="880967"/>
            </a:xfrm>
            <a:custGeom>
              <a:avLst/>
              <a:gdLst>
                <a:gd name="connsiteX0" fmla="*/ 0 w 1332230"/>
                <a:gd name="connsiteY0" fmla="*/ 0 h 880967"/>
                <a:gd name="connsiteX1" fmla="*/ 1034727 w 1332230"/>
                <a:gd name="connsiteY1" fmla="*/ 0 h 880967"/>
                <a:gd name="connsiteX2" fmla="*/ 1332230 w 1332230"/>
                <a:gd name="connsiteY2" fmla="*/ 297503 h 880967"/>
                <a:gd name="connsiteX3" fmla="*/ 1332230 w 1332230"/>
                <a:gd name="connsiteY3" fmla="*/ 880967 h 880967"/>
                <a:gd name="connsiteX4" fmla="*/ 0 w 1332230"/>
                <a:gd name="connsiteY4" fmla="*/ 880967 h 88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230" h="880967">
                  <a:moveTo>
                    <a:pt x="0" y="0"/>
                  </a:moveTo>
                  <a:lnTo>
                    <a:pt x="1034727" y="0"/>
                  </a:lnTo>
                  <a:cubicBezTo>
                    <a:pt x="1199033" y="0"/>
                    <a:pt x="1332230" y="133197"/>
                    <a:pt x="1332230" y="297503"/>
                  </a:cubicBezTo>
                  <a:lnTo>
                    <a:pt x="1332230" y="880967"/>
                  </a:lnTo>
                  <a:lnTo>
                    <a:pt x="0" y="880967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55" name="任意多边形: 形状 54"/>
            <p:cNvSpPr/>
            <p:nvPr userDrawn="1">
              <p:custDataLst>
                <p:tags r:id="rId15"/>
              </p:custDataLst>
            </p:nvPr>
          </p:nvSpPr>
          <p:spPr>
            <a:xfrm>
              <a:off x="2136605" y="6588125"/>
              <a:ext cx="1771355" cy="263747"/>
            </a:xfrm>
            <a:custGeom>
              <a:avLst/>
              <a:gdLst>
                <a:gd name="connsiteX0" fmla="*/ 290688 w 1771355"/>
                <a:gd name="connsiteY0" fmla="*/ 0 h 263747"/>
                <a:gd name="connsiteX1" fmla="*/ 1480667 w 1771355"/>
                <a:gd name="connsiteY1" fmla="*/ 0 h 263747"/>
                <a:gd name="connsiteX2" fmla="*/ 1754791 w 1771355"/>
                <a:gd name="connsiteY2" fmla="*/ 181702 h 263747"/>
                <a:gd name="connsiteX3" fmla="*/ 1771355 w 1771355"/>
                <a:gd name="connsiteY3" fmla="*/ 263747 h 263747"/>
                <a:gd name="connsiteX4" fmla="*/ 0 w 1771355"/>
                <a:gd name="connsiteY4" fmla="*/ 263747 h 263747"/>
                <a:gd name="connsiteX5" fmla="*/ 16564 w 1771355"/>
                <a:gd name="connsiteY5" fmla="*/ 181702 h 263747"/>
                <a:gd name="connsiteX6" fmla="*/ 290688 w 1771355"/>
                <a:gd name="connsiteY6" fmla="*/ 0 h 263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355" h="263747">
                  <a:moveTo>
                    <a:pt x="290688" y="0"/>
                  </a:moveTo>
                  <a:lnTo>
                    <a:pt x="1480667" y="0"/>
                  </a:lnTo>
                  <a:cubicBezTo>
                    <a:pt x="1603897" y="0"/>
                    <a:pt x="1709627" y="74924"/>
                    <a:pt x="1754791" y="181702"/>
                  </a:cubicBezTo>
                  <a:lnTo>
                    <a:pt x="1771355" y="263747"/>
                  </a:lnTo>
                  <a:lnTo>
                    <a:pt x="0" y="263747"/>
                  </a:lnTo>
                  <a:lnTo>
                    <a:pt x="16564" y="181702"/>
                  </a:lnTo>
                  <a:cubicBezTo>
                    <a:pt x="61728" y="74924"/>
                    <a:pt x="167459" y="0"/>
                    <a:pt x="290688" y="0"/>
                  </a:cubicBezTo>
                  <a:close/>
                </a:path>
              </a:pathLst>
            </a:custGeom>
            <a:grpFill/>
            <a:ln w="15875">
              <a:solidFill>
                <a:schemeClr val="bg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56" name="任意多边形: 形状 55"/>
            <p:cNvSpPr/>
            <p:nvPr>
              <p:custDataLst>
                <p:tags r:id="rId16"/>
              </p:custDataLst>
            </p:nvPr>
          </p:nvSpPr>
          <p:spPr>
            <a:xfrm>
              <a:off x="3397885" y="6395720"/>
              <a:ext cx="727710" cy="456152"/>
            </a:xfrm>
            <a:custGeom>
              <a:avLst/>
              <a:gdLst>
                <a:gd name="connsiteX0" fmla="*/ 121287 w 727710"/>
                <a:gd name="connsiteY0" fmla="*/ 0 h 456152"/>
                <a:gd name="connsiteX1" fmla="*/ 606423 w 727710"/>
                <a:gd name="connsiteY1" fmla="*/ 0 h 456152"/>
                <a:gd name="connsiteX2" fmla="*/ 727710 w 727710"/>
                <a:gd name="connsiteY2" fmla="*/ 121287 h 456152"/>
                <a:gd name="connsiteX3" fmla="*/ 727710 w 727710"/>
                <a:gd name="connsiteY3" fmla="*/ 456152 h 456152"/>
                <a:gd name="connsiteX4" fmla="*/ 0 w 727710"/>
                <a:gd name="connsiteY4" fmla="*/ 456152 h 456152"/>
                <a:gd name="connsiteX5" fmla="*/ 0 w 727710"/>
                <a:gd name="connsiteY5" fmla="*/ 121287 h 456152"/>
                <a:gd name="connsiteX6" fmla="*/ 121287 w 727710"/>
                <a:gd name="connsiteY6" fmla="*/ 0 h 45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7710" h="456152">
                  <a:moveTo>
                    <a:pt x="121287" y="0"/>
                  </a:moveTo>
                  <a:lnTo>
                    <a:pt x="606423" y="0"/>
                  </a:lnTo>
                  <a:cubicBezTo>
                    <a:pt x="673408" y="0"/>
                    <a:pt x="727710" y="54302"/>
                    <a:pt x="727710" y="121287"/>
                  </a:cubicBezTo>
                  <a:lnTo>
                    <a:pt x="727710" y="456152"/>
                  </a:lnTo>
                  <a:lnTo>
                    <a:pt x="0" y="456152"/>
                  </a:lnTo>
                  <a:lnTo>
                    <a:pt x="0" y="121287"/>
                  </a:lnTo>
                  <a:cubicBezTo>
                    <a:pt x="0" y="54302"/>
                    <a:pt x="54302" y="0"/>
                    <a:pt x="121287" y="0"/>
                  </a:cubicBezTo>
                  <a:close/>
                </a:path>
              </a:pathLst>
            </a:custGeom>
            <a:grpFill/>
            <a:ln w="15875">
              <a:solidFill>
                <a:schemeClr val="bg1"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/>
            </a:p>
          </p:txBody>
        </p:sp>
      </p:grpSp>
      <p:sp>
        <p:nvSpPr>
          <p:cNvPr id="40" name="矩形 39"/>
          <p:cNvSpPr/>
          <p:nvPr>
            <p:custDataLst>
              <p:tags r:id="rId17"/>
            </p:custDataLst>
          </p:nvPr>
        </p:nvSpPr>
        <p:spPr>
          <a:xfrm>
            <a:off x="5416592" y="3188664"/>
            <a:ext cx="1620001" cy="22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1" name="矩形 40"/>
          <p:cNvSpPr/>
          <p:nvPr>
            <p:custDataLst>
              <p:tags r:id="rId18"/>
            </p:custDataLst>
          </p:nvPr>
        </p:nvSpPr>
        <p:spPr>
          <a:xfrm>
            <a:off x="6239824" y="3210059"/>
            <a:ext cx="774701" cy="17926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日期占位符 15"/>
          <p:cNvSpPr>
            <a:spLocks noGrp="1"/>
          </p:cNvSpPr>
          <p:nvPr userDrawn="1">
            <p:ph type="dt" sz="half" idx="10"/>
            <p:custDataLst>
              <p:tags r:id="rId19"/>
            </p:custDataLst>
          </p:nvPr>
        </p:nvSpPr>
        <p:spPr>
          <a:xfrm>
            <a:off x="659807" y="4762375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 userDrawn="1">
            <p:ph type="ftr" sz="quarter" idx="11"/>
            <p:custDataLst>
              <p:tags r:id="rId20"/>
            </p:custDataLst>
          </p:nvPr>
        </p:nvSpPr>
        <p:spPr>
          <a:xfrm>
            <a:off x="3087000" y="4762375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 userDrawn="1">
            <p:ph type="sldNum" sz="quarter" idx="12"/>
            <p:custDataLst>
              <p:tags r:id="rId21"/>
            </p:custDataLst>
          </p:nvPr>
        </p:nvSpPr>
        <p:spPr>
          <a:xfrm>
            <a:off x="6457950" y="4762375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 userDrawn="1">
            <p:ph type="body" sz="quarter" idx="13" hasCustomPrompt="1"/>
            <p:custDataLst>
              <p:tags r:id="rId22"/>
            </p:custDataLst>
          </p:nvPr>
        </p:nvSpPr>
        <p:spPr>
          <a:xfrm>
            <a:off x="5395160" y="3134540"/>
            <a:ext cx="837000" cy="297000"/>
          </a:xfrm>
        </p:spPr>
        <p:txBody>
          <a:bodyPr lIns="90000" tIns="46800" rIns="90000" bIns="46800"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2" name="文本占位符 41"/>
          <p:cNvSpPr>
            <a:spLocks noGrp="1"/>
          </p:cNvSpPr>
          <p:nvPr userDrawn="1">
            <p:ph type="body" sz="quarter" idx="14" hasCustomPrompt="1"/>
            <p:custDataLst>
              <p:tags r:id="rId23"/>
            </p:custDataLst>
          </p:nvPr>
        </p:nvSpPr>
        <p:spPr>
          <a:xfrm>
            <a:off x="6239823" y="3134540"/>
            <a:ext cx="837000" cy="297000"/>
          </a:xfrm>
        </p:spPr>
        <p:txBody>
          <a:bodyPr lIns="90000" tIns="46800" rIns="90000" bIns="46800" anchor="ctr"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 userDrawn="1">
            <p:ph type="ctrTitle" hasCustomPrompt="1"/>
            <p:custDataLst>
              <p:tags r:id="rId24"/>
            </p:custDataLst>
          </p:nvPr>
        </p:nvSpPr>
        <p:spPr>
          <a:xfrm>
            <a:off x="3749264" y="1761649"/>
            <a:ext cx="4776788" cy="830997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500" spc="6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25"/>
            </p:custDataLst>
          </p:nvPr>
        </p:nvSpPr>
        <p:spPr>
          <a:xfrm>
            <a:off x="3749264" y="2648845"/>
            <a:ext cx="4776788" cy="418936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100" u="none" strike="noStrike" kern="1200" cap="none" spc="200" normalizeH="0" baseline="0">
                <a:solidFill>
                  <a:schemeClr val="accent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4" Type="http://schemas.openxmlformats.org/officeDocument/2006/relationships/notesSlide" Target="../notesSlides/notesSlide6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24.png"/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7" Type="http://schemas.openxmlformats.org/officeDocument/2006/relationships/notesSlide" Target="../notesSlides/notesSlide8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38.xml"/><Relationship Id="rId14" Type="http://schemas.openxmlformats.org/officeDocument/2006/relationships/image" Target="../media/image30.png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6999731" y="357188"/>
            <a:ext cx="1787082" cy="260747"/>
          </a:xfrm>
          <a:prstGeom prst="rect">
            <a:avLst/>
          </a:prstGeom>
          <a:solidFill>
            <a:srgbClr val="FFFFFF"/>
          </a:solidFill>
          <a:ln w="9144">
            <a:solidFill>
              <a:srgbClr val="DDDDDD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999731" y="357188"/>
            <a:ext cx="1787082" cy="260747"/>
          </a:xfrm>
          <a:prstGeom prst="rect">
            <a:avLst/>
          </a:prstGeom>
          <a:noFill/>
        </p:spPr>
        <p:txBody>
          <a:bodyPr wrap="square" lIns="127508" tIns="42545" rIns="127508" bIns="42545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0" dirty="0">
                <a:solidFill>
                  <a:srgbClr val="666666"/>
                </a:solidFill>
              </a:rPr>
              <a:t>MODEL: LC-LED-AAA-300S</a:t>
            </a:r>
            <a:endParaRPr lang="en-US" sz="940" dirty="0"/>
          </a:p>
        </p:txBody>
      </p:sp>
      <p:sp>
        <p:nvSpPr>
          <p:cNvPr id="5" name="Shape 2"/>
          <p:cNvSpPr/>
          <p:nvPr/>
        </p:nvSpPr>
        <p:spPr>
          <a:xfrm>
            <a:off x="992563" y="899778"/>
            <a:ext cx="7158847" cy="3343945"/>
          </a:xfrm>
          <a:prstGeom prst="rect">
            <a:avLst/>
          </a:prstGeom>
          <a:solidFill>
            <a:srgbClr val="FFFFFF">
              <a:alpha val="90000"/>
            </a:srgbClr>
          </a:solidFill>
          <a:ln w="9144">
            <a:solidFill>
              <a:srgbClr val="E0E6ED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714081" y="1335546"/>
            <a:ext cx="5715809" cy="10972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4300"/>
              </a:lnSpc>
              <a:buNone/>
            </a:pPr>
            <a:r>
              <a:rPr lang="en-US" sz="3295" b="1" kern="0" spc="1" dirty="0">
                <a:solidFill>
                  <a:srgbClr val="0B2447"/>
                </a:solidFill>
              </a:rPr>
              <a:t>Lecheng Intelligent</a:t>
            </a:r>
            <a:r>
              <a:rPr lang="en-US" sz="3295" b="1" kern="0" spc="1" dirty="0">
                <a:solidFill>
                  <a:srgbClr val="0B2447"/>
                </a:solidFill>
              </a:rPr>
              <a:t>
</a:t>
            </a:r>
            <a:r>
              <a:rPr lang="en-US" sz="3295" b="1" kern="0" spc="1" dirty="0">
                <a:solidFill>
                  <a:srgbClr val="0B2447"/>
                </a:solidFill>
              </a:rPr>
              <a:t>LED Solar Simulator</a:t>
            </a:r>
            <a:endParaRPr lang="en-US" sz="3295" dirty="0"/>
          </a:p>
        </p:txBody>
      </p:sp>
      <p:sp>
        <p:nvSpPr>
          <p:cNvPr id="7" name="Text 4"/>
          <p:cNvSpPr/>
          <p:nvPr/>
        </p:nvSpPr>
        <p:spPr>
          <a:xfrm>
            <a:off x="1714081" y="2832832"/>
            <a:ext cx="5715809" cy="31253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05" dirty="0">
                <a:solidFill>
                  <a:srgbClr val="333333"/>
                </a:solidFill>
              </a:rPr>
              <a:t>The Ideal Choice for Perovskite Photovoltaic Testing</a:t>
            </a:r>
            <a:endParaRPr lang="en-US" sz="1705" dirty="0"/>
          </a:p>
        </p:txBody>
      </p:sp>
      <p:sp>
        <p:nvSpPr>
          <p:cNvPr id="8" name="Text 5"/>
          <p:cNvSpPr/>
          <p:nvPr/>
        </p:nvSpPr>
        <p:spPr>
          <a:xfrm>
            <a:off x="1714081" y="3573996"/>
            <a:ext cx="5715809" cy="23395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195" b="1" kern="0" spc="2" dirty="0">
                <a:solidFill>
                  <a:srgbClr val="0B2447"/>
                </a:solidFill>
              </a:rPr>
              <a:t>Lecheng Intelligent</a:t>
            </a:r>
            <a:endParaRPr lang="en-US" sz="11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428625"/>
            <a:ext cx="8715375" cy="700088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4" name="Shape 1"/>
          <p:cNvSpPr/>
          <p:nvPr/>
        </p:nvSpPr>
        <p:spPr>
          <a:xfrm>
            <a:off x="428625" y="428625"/>
            <a:ext cx="57150" cy="700088"/>
          </a:xfrm>
          <a:prstGeom prst="rect">
            <a:avLst/>
          </a:prstGeom>
          <a:solidFill>
            <a:srgbClr val="F5B900"/>
          </a:solidFill>
        </p:spPr>
      </p:sp>
      <p:sp>
        <p:nvSpPr>
          <p:cNvPr id="5" name="Text 2"/>
          <p:cNvSpPr/>
          <p:nvPr/>
        </p:nvSpPr>
        <p:spPr>
          <a:xfrm>
            <a:off x="571500" y="428625"/>
            <a:ext cx="8572500" cy="7000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10" b="1" dirty="0">
                <a:solidFill>
                  <a:srgbClr val="0B2447"/>
                </a:solidFill>
              </a:rPr>
              <a:t>Core Technical Advantages</a:t>
            </a:r>
            <a:r>
              <a:rPr lang="en-US" sz="1810" b="1" dirty="0">
                <a:solidFill>
                  <a:srgbClr val="0B2447"/>
                </a:solidFill>
              </a:rPr>
              <a:t>
</a:t>
            </a:r>
            <a:r>
              <a:rPr lang="en-US" sz="1270" dirty="0">
                <a:solidFill>
                  <a:srgbClr val="0B2447"/>
                </a:solidFill>
              </a:rPr>
              <a:t>Optical Shaping System for More Accurate Testing</a:t>
            </a:r>
            <a:endParaRPr lang="en-US" sz="1810" dirty="0"/>
          </a:p>
        </p:txBody>
      </p:sp>
      <p:sp>
        <p:nvSpPr>
          <p:cNvPr id="6" name="Text 3"/>
          <p:cNvSpPr/>
          <p:nvPr/>
        </p:nvSpPr>
        <p:spPr>
          <a:xfrm>
            <a:off x="428625" y="1357313"/>
            <a:ext cx="3630337" cy="264319"/>
          </a:xfrm>
          <a:prstGeom prst="rect">
            <a:avLst/>
          </a:prstGeom>
          <a:noFill/>
        </p:spPr>
        <p:txBody>
          <a:bodyPr wrap="none" lIns="0" tIns="0" rIns="0" bIns="42545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0B2447"/>
                </a:solidFill>
              </a:rPr>
              <a:t>Competitor Limitations</a:t>
            </a:r>
            <a:endParaRPr lang="en-US" sz="1090" dirty="0"/>
          </a:p>
        </p:txBody>
      </p:sp>
      <p:sp>
        <p:nvSpPr>
          <p:cNvPr id="7" name="Text 4"/>
          <p:cNvSpPr/>
          <p:nvPr/>
        </p:nvSpPr>
        <p:spPr>
          <a:xfrm>
            <a:off x="428625" y="1707356"/>
            <a:ext cx="3630337" cy="17145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5" dirty="0">
                <a:solidFill>
                  <a:srgbClr val="333333"/>
                </a:solidFill>
              </a:rPr>
              <a:t>• Lack of optical shaping, direct LED emission</a:t>
            </a:r>
            <a:endParaRPr lang="en-US" sz="835" dirty="0"/>
          </a:p>
        </p:txBody>
      </p:sp>
      <p:sp>
        <p:nvSpPr>
          <p:cNvPr id="8" name="Text 5"/>
          <p:cNvSpPr/>
          <p:nvPr/>
        </p:nvSpPr>
        <p:spPr>
          <a:xfrm>
            <a:off x="428625" y="1935956"/>
            <a:ext cx="3630337" cy="17145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5" dirty="0">
                <a:solidFill>
                  <a:srgbClr val="333333"/>
                </a:solidFill>
              </a:rPr>
              <a:t>• 30-40° light divergence, non-parallel light</a:t>
            </a:r>
            <a:endParaRPr lang="en-US" sz="835" dirty="0"/>
          </a:p>
        </p:txBody>
      </p:sp>
      <p:sp>
        <p:nvSpPr>
          <p:cNvPr id="9" name="Text 6"/>
          <p:cNvSpPr/>
          <p:nvPr/>
        </p:nvSpPr>
        <p:spPr>
          <a:xfrm>
            <a:off x="428625" y="2164556"/>
            <a:ext cx="3630337" cy="17145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5" dirty="0">
                <a:solidFill>
                  <a:srgbClr val="333333"/>
                </a:solidFill>
              </a:rPr>
              <a:t>• Short working distance, small/non-uniform area</a:t>
            </a:r>
            <a:endParaRPr lang="en-US" sz="835" dirty="0"/>
          </a:p>
        </p:txBody>
      </p:sp>
      <p:sp>
        <p:nvSpPr>
          <p:cNvPr id="10" name="Text 7"/>
          <p:cNvSpPr/>
          <p:nvPr/>
        </p:nvSpPr>
        <p:spPr>
          <a:xfrm>
            <a:off x="428625" y="2478881"/>
            <a:ext cx="3630337" cy="264319"/>
          </a:xfrm>
          <a:prstGeom prst="rect">
            <a:avLst/>
          </a:prstGeom>
          <a:noFill/>
        </p:spPr>
        <p:txBody>
          <a:bodyPr wrap="none" lIns="0" tIns="0" rIns="0" bIns="42545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0B2447"/>
                </a:solidFill>
              </a:rPr>
              <a:t>Lecheng Intelligent's Breakthrough</a:t>
            </a:r>
            <a:endParaRPr lang="en-US" sz="1090" dirty="0"/>
          </a:p>
        </p:txBody>
      </p:sp>
      <p:sp>
        <p:nvSpPr>
          <p:cNvPr id="11" name="Text 8"/>
          <p:cNvSpPr/>
          <p:nvPr/>
        </p:nvSpPr>
        <p:spPr>
          <a:xfrm>
            <a:off x="428625" y="2828925"/>
            <a:ext cx="3630337" cy="17145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5" dirty="0">
                <a:solidFill>
                  <a:srgbClr val="333333"/>
                </a:solidFill>
              </a:rPr>
              <a:t>• Complete optical shaping: Lens + Integrator</a:t>
            </a:r>
            <a:endParaRPr lang="en-US" sz="835" dirty="0"/>
          </a:p>
        </p:txBody>
      </p:sp>
      <p:sp>
        <p:nvSpPr>
          <p:cNvPr id="12" name="Text 9"/>
          <p:cNvSpPr/>
          <p:nvPr/>
        </p:nvSpPr>
        <p:spPr>
          <a:xfrm>
            <a:off x="428625" y="3057525"/>
            <a:ext cx="3630337" cy="17145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5" dirty="0">
                <a:solidFill>
                  <a:srgbClr val="333333"/>
                </a:solidFill>
              </a:rPr>
              <a:t>• Collimation angle &lt; 5°, true parallel sunlight</a:t>
            </a:r>
            <a:endParaRPr lang="en-US" sz="835" dirty="0"/>
          </a:p>
        </p:txBody>
      </p:sp>
      <p:sp>
        <p:nvSpPr>
          <p:cNvPr id="13" name="Text 10"/>
          <p:cNvSpPr/>
          <p:nvPr/>
        </p:nvSpPr>
        <p:spPr>
          <a:xfrm>
            <a:off x="428625" y="3286125"/>
            <a:ext cx="3630337" cy="17145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5" dirty="0">
                <a:solidFill>
                  <a:srgbClr val="333333"/>
                </a:solidFill>
              </a:rPr>
              <a:t>• 50cm working distance, 300mm uniform spot</a:t>
            </a:r>
            <a:endParaRPr lang="en-US" sz="835" dirty="0"/>
          </a:p>
        </p:txBody>
      </p:sp>
      <p:sp>
        <p:nvSpPr>
          <p:cNvPr id="14" name="Shape 11"/>
          <p:cNvSpPr/>
          <p:nvPr/>
        </p:nvSpPr>
        <p:spPr>
          <a:xfrm>
            <a:off x="432197" y="3657600"/>
            <a:ext cx="835037" cy="253603"/>
          </a:xfrm>
          <a:prstGeom prst="rect">
            <a:avLst/>
          </a:prstGeom>
          <a:solidFill>
            <a:srgbClr val="0B2447"/>
          </a:solidFill>
        </p:spPr>
      </p:sp>
      <p:sp>
        <p:nvSpPr>
          <p:cNvPr id="15" name="Text 12"/>
          <p:cNvSpPr/>
          <p:nvPr/>
        </p:nvSpPr>
        <p:spPr>
          <a:xfrm>
            <a:off x="432197" y="3657600"/>
            <a:ext cx="835037" cy="253603"/>
          </a:xfrm>
          <a:prstGeom prst="rect">
            <a:avLst/>
          </a:prstGeom>
          <a:noFill/>
        </p:spPr>
        <p:txBody>
          <a:bodyPr wrap="square" lIns="68072" tIns="68072" rIns="68072" bIns="68072" rtlCol="0" anchor="ctr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85" b="1" dirty="0">
                <a:solidFill>
                  <a:srgbClr val="FFFFFF"/>
                </a:solidFill>
              </a:rPr>
              <a:t>Indicator</a:t>
            </a:r>
            <a:endParaRPr lang="en-US" sz="685" dirty="0"/>
          </a:p>
        </p:txBody>
      </p:sp>
      <p:sp>
        <p:nvSpPr>
          <p:cNvPr id="16" name="Shape 13"/>
          <p:cNvSpPr/>
          <p:nvPr/>
        </p:nvSpPr>
        <p:spPr>
          <a:xfrm>
            <a:off x="1267234" y="3657600"/>
            <a:ext cx="1182291" cy="253603"/>
          </a:xfrm>
          <a:prstGeom prst="rect">
            <a:avLst/>
          </a:prstGeom>
          <a:solidFill>
            <a:srgbClr val="0B2447"/>
          </a:solidFill>
        </p:spPr>
      </p:sp>
      <p:sp>
        <p:nvSpPr>
          <p:cNvPr id="17" name="Text 14"/>
          <p:cNvSpPr/>
          <p:nvPr/>
        </p:nvSpPr>
        <p:spPr>
          <a:xfrm>
            <a:off x="1267234" y="3657600"/>
            <a:ext cx="1182291" cy="253603"/>
          </a:xfrm>
          <a:prstGeom prst="rect">
            <a:avLst/>
          </a:prstGeom>
          <a:noFill/>
        </p:spPr>
        <p:txBody>
          <a:bodyPr wrap="square" lIns="68072" tIns="68072" rIns="68072" bIns="68072" rtlCol="0" anchor="ctr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85" b="1" dirty="0">
                <a:solidFill>
                  <a:srgbClr val="FFFFFF"/>
                </a:solidFill>
              </a:rPr>
              <a:t>Competitor</a:t>
            </a:r>
            <a:endParaRPr lang="en-US" sz="685" dirty="0"/>
          </a:p>
        </p:txBody>
      </p:sp>
      <p:sp>
        <p:nvSpPr>
          <p:cNvPr id="18" name="Shape 15"/>
          <p:cNvSpPr/>
          <p:nvPr/>
        </p:nvSpPr>
        <p:spPr>
          <a:xfrm>
            <a:off x="2449525" y="3657600"/>
            <a:ext cx="1605865" cy="253603"/>
          </a:xfrm>
          <a:prstGeom prst="rect">
            <a:avLst/>
          </a:prstGeom>
          <a:solidFill>
            <a:srgbClr val="0B2447"/>
          </a:solidFill>
        </p:spPr>
      </p:sp>
      <p:sp>
        <p:nvSpPr>
          <p:cNvPr id="19" name="Text 16"/>
          <p:cNvSpPr/>
          <p:nvPr/>
        </p:nvSpPr>
        <p:spPr>
          <a:xfrm>
            <a:off x="2449525" y="3657600"/>
            <a:ext cx="1605865" cy="253603"/>
          </a:xfrm>
          <a:prstGeom prst="rect">
            <a:avLst/>
          </a:prstGeom>
          <a:noFill/>
        </p:spPr>
        <p:txBody>
          <a:bodyPr wrap="square" lIns="68072" tIns="68072" rIns="68072" bIns="68072" rtlCol="0" anchor="ctr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85" b="1" dirty="0">
                <a:solidFill>
                  <a:srgbClr val="FFFFFF"/>
                </a:solidFill>
              </a:rPr>
              <a:t>Lecheng (LC-LED-AAA-300S)</a:t>
            </a:r>
            <a:endParaRPr lang="en-US" sz="685" dirty="0"/>
          </a:p>
        </p:txBody>
      </p:sp>
      <p:sp>
        <p:nvSpPr>
          <p:cNvPr id="20" name="Text 17"/>
          <p:cNvSpPr/>
          <p:nvPr/>
        </p:nvSpPr>
        <p:spPr>
          <a:xfrm>
            <a:off x="432197" y="3911203"/>
            <a:ext cx="835037" cy="257175"/>
          </a:xfrm>
          <a:prstGeom prst="rect">
            <a:avLst/>
          </a:prstGeom>
          <a:noFill/>
        </p:spPr>
        <p:txBody>
          <a:bodyPr wrap="square" lIns="68072" tIns="68072" rIns="68072" bIns="68072" rtlCol="0" anchor="ctr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5" dirty="0">
                <a:solidFill>
                  <a:srgbClr val="333333"/>
                </a:solidFill>
              </a:rPr>
              <a:t>Collimation</a:t>
            </a:r>
            <a:endParaRPr lang="en-US" sz="725" dirty="0"/>
          </a:p>
        </p:txBody>
      </p:sp>
      <p:sp>
        <p:nvSpPr>
          <p:cNvPr id="21" name="Text 18"/>
          <p:cNvSpPr/>
          <p:nvPr/>
        </p:nvSpPr>
        <p:spPr>
          <a:xfrm>
            <a:off x="1267234" y="3911203"/>
            <a:ext cx="1182291" cy="257175"/>
          </a:xfrm>
          <a:prstGeom prst="rect">
            <a:avLst/>
          </a:prstGeom>
          <a:noFill/>
        </p:spPr>
        <p:txBody>
          <a:bodyPr wrap="square" lIns="68072" tIns="68072" rIns="68072" bIns="68072" rtlCol="0" anchor="ctr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85" b="1" dirty="0">
                <a:solidFill>
                  <a:srgbClr val="333333"/>
                </a:solidFill>
              </a:rPr>
              <a:t>30-40° (Divergent)</a:t>
            </a:r>
            <a:endParaRPr lang="en-US" sz="685" dirty="0"/>
          </a:p>
        </p:txBody>
      </p:sp>
      <p:sp>
        <p:nvSpPr>
          <p:cNvPr id="22" name="Text 19"/>
          <p:cNvSpPr/>
          <p:nvPr/>
        </p:nvSpPr>
        <p:spPr>
          <a:xfrm>
            <a:off x="2449525" y="3911203"/>
            <a:ext cx="1605865" cy="257175"/>
          </a:xfrm>
          <a:prstGeom prst="rect">
            <a:avLst/>
          </a:prstGeom>
          <a:noFill/>
        </p:spPr>
        <p:txBody>
          <a:bodyPr wrap="square" lIns="68072" tIns="68072" rIns="68072" bIns="68072" rtlCol="0" anchor="ctr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85" b="1" dirty="0">
                <a:solidFill>
                  <a:srgbClr val="333333"/>
                </a:solidFill>
              </a:rPr>
              <a:t>&lt; 5° (Collimated)</a:t>
            </a:r>
            <a:endParaRPr lang="en-US" sz="685" dirty="0"/>
          </a:p>
        </p:txBody>
      </p:sp>
      <p:sp>
        <p:nvSpPr>
          <p:cNvPr id="23" name="Text 20"/>
          <p:cNvSpPr/>
          <p:nvPr/>
        </p:nvSpPr>
        <p:spPr>
          <a:xfrm>
            <a:off x="432197" y="4168378"/>
            <a:ext cx="835037" cy="257175"/>
          </a:xfrm>
          <a:prstGeom prst="rect">
            <a:avLst/>
          </a:prstGeom>
          <a:noFill/>
        </p:spPr>
        <p:txBody>
          <a:bodyPr wrap="square" lIns="68072" tIns="68072" rIns="68072" bIns="68072" rtlCol="0" anchor="ctr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5" dirty="0">
                <a:solidFill>
                  <a:srgbClr val="333333"/>
                </a:solidFill>
              </a:rPr>
              <a:t>Working Dist.</a:t>
            </a:r>
            <a:endParaRPr lang="en-US" sz="725" dirty="0"/>
          </a:p>
        </p:txBody>
      </p:sp>
      <p:sp>
        <p:nvSpPr>
          <p:cNvPr id="24" name="Text 21"/>
          <p:cNvSpPr/>
          <p:nvPr/>
        </p:nvSpPr>
        <p:spPr>
          <a:xfrm>
            <a:off x="1267234" y="4168378"/>
            <a:ext cx="1182291" cy="257175"/>
          </a:xfrm>
          <a:prstGeom prst="rect">
            <a:avLst/>
          </a:prstGeom>
          <a:noFill/>
        </p:spPr>
        <p:txBody>
          <a:bodyPr wrap="square" lIns="68072" tIns="68072" rIns="68072" bIns="68072" rtlCol="0" anchor="ctr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85" b="1" dirty="0">
                <a:solidFill>
                  <a:srgbClr val="333333"/>
                </a:solidFill>
              </a:rPr>
              <a:t>Short</a:t>
            </a:r>
            <a:endParaRPr lang="en-US" sz="685" dirty="0"/>
          </a:p>
        </p:txBody>
      </p:sp>
      <p:sp>
        <p:nvSpPr>
          <p:cNvPr id="25" name="Text 22"/>
          <p:cNvSpPr/>
          <p:nvPr/>
        </p:nvSpPr>
        <p:spPr>
          <a:xfrm>
            <a:off x="2449525" y="4168378"/>
            <a:ext cx="1605865" cy="257175"/>
          </a:xfrm>
          <a:prstGeom prst="rect">
            <a:avLst/>
          </a:prstGeom>
          <a:noFill/>
        </p:spPr>
        <p:txBody>
          <a:bodyPr wrap="square" lIns="68072" tIns="68072" rIns="68072" bIns="68072" rtlCol="0" anchor="ctr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85" b="1" dirty="0">
                <a:solidFill>
                  <a:srgbClr val="333333"/>
                </a:solidFill>
              </a:rPr>
              <a:t>50 cm</a:t>
            </a:r>
            <a:endParaRPr lang="en-US" sz="685" dirty="0"/>
          </a:p>
        </p:txBody>
      </p:sp>
      <p:sp>
        <p:nvSpPr>
          <p:cNvPr id="26" name="Text 23"/>
          <p:cNvSpPr/>
          <p:nvPr/>
        </p:nvSpPr>
        <p:spPr>
          <a:xfrm>
            <a:off x="432197" y="4425553"/>
            <a:ext cx="835037" cy="257175"/>
          </a:xfrm>
          <a:prstGeom prst="rect">
            <a:avLst/>
          </a:prstGeom>
          <a:noFill/>
        </p:spPr>
        <p:txBody>
          <a:bodyPr wrap="square" lIns="68072" tIns="68072" rIns="68072" bIns="68072" rtlCol="0" anchor="ctr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5" dirty="0">
                <a:solidFill>
                  <a:srgbClr val="333333"/>
                </a:solidFill>
              </a:rPr>
              <a:t>Area</a:t>
            </a:r>
            <a:endParaRPr lang="en-US" sz="725" dirty="0"/>
          </a:p>
        </p:txBody>
      </p:sp>
      <p:sp>
        <p:nvSpPr>
          <p:cNvPr id="27" name="Text 24"/>
          <p:cNvSpPr/>
          <p:nvPr/>
        </p:nvSpPr>
        <p:spPr>
          <a:xfrm>
            <a:off x="1267234" y="4425553"/>
            <a:ext cx="1182291" cy="257175"/>
          </a:xfrm>
          <a:prstGeom prst="rect">
            <a:avLst/>
          </a:prstGeom>
          <a:noFill/>
        </p:spPr>
        <p:txBody>
          <a:bodyPr wrap="square" lIns="68072" tIns="68072" rIns="68072" bIns="68072" rtlCol="0" anchor="ctr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85" b="1" dirty="0">
                <a:solidFill>
                  <a:srgbClr val="333333"/>
                </a:solidFill>
              </a:rPr>
              <a:t>Small/Non-uniform</a:t>
            </a:r>
            <a:endParaRPr lang="en-US" sz="685" dirty="0"/>
          </a:p>
        </p:txBody>
      </p:sp>
      <p:sp>
        <p:nvSpPr>
          <p:cNvPr id="28" name="Text 25"/>
          <p:cNvSpPr/>
          <p:nvPr/>
        </p:nvSpPr>
        <p:spPr>
          <a:xfrm>
            <a:off x="2449525" y="4425553"/>
            <a:ext cx="1605865" cy="257175"/>
          </a:xfrm>
          <a:prstGeom prst="rect">
            <a:avLst/>
          </a:prstGeom>
          <a:noFill/>
        </p:spPr>
        <p:txBody>
          <a:bodyPr wrap="square" lIns="68072" tIns="68072" rIns="68072" bIns="68072" rtlCol="0" anchor="ctr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85" b="1" dirty="0">
                <a:solidFill>
                  <a:srgbClr val="333333"/>
                </a:solidFill>
              </a:rPr>
              <a:t>300 × 300 mm (Class A)</a:t>
            </a:r>
            <a:endParaRPr lang="en-US" sz="685" dirty="0"/>
          </a:p>
        </p:txBody>
      </p:sp>
      <p:sp>
        <p:nvSpPr>
          <p:cNvPr id="29" name="Shape 26"/>
          <p:cNvSpPr/>
          <p:nvPr/>
        </p:nvSpPr>
        <p:spPr>
          <a:xfrm>
            <a:off x="4344712" y="1357313"/>
            <a:ext cx="4370663" cy="3714750"/>
          </a:xfrm>
          <a:prstGeom prst="rect">
            <a:avLst/>
          </a:prstGeom>
          <a:solidFill>
            <a:srgbClr val="FFFFFF"/>
          </a:solidFill>
          <a:ln w="9144">
            <a:solidFill>
              <a:srgbClr val="E0E6ED"/>
            </a:solidFill>
            <a:prstDash val="solid"/>
          </a:ln>
        </p:spPr>
      </p:sp>
      <p:pic>
        <p:nvPicPr>
          <p:cNvPr id="3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186" y="1571625"/>
            <a:ext cx="4364189" cy="3286125"/>
          </a:xfrm>
          <a:prstGeom prst="rect">
            <a:avLst/>
          </a:prstGeom>
        </p:spPr>
      </p:pic>
      <p:sp>
        <p:nvSpPr>
          <p:cNvPr id="31" name="Shape 27"/>
          <p:cNvSpPr/>
          <p:nvPr/>
        </p:nvSpPr>
        <p:spPr>
          <a:xfrm>
            <a:off x="6462778" y="4870252"/>
            <a:ext cx="2181160" cy="144661"/>
          </a:xfrm>
          <a:prstGeom prst="rect">
            <a:avLst/>
          </a:prstGeom>
          <a:solidFill>
            <a:srgbClr val="FFFFFF">
              <a:alpha val="80000"/>
            </a:srgbClr>
          </a:solidFill>
        </p:spPr>
      </p:sp>
      <p:sp>
        <p:nvSpPr>
          <p:cNvPr id="32" name="Text 28"/>
          <p:cNvSpPr/>
          <p:nvPr/>
        </p:nvSpPr>
        <p:spPr>
          <a:xfrm>
            <a:off x="6462778" y="4870252"/>
            <a:ext cx="2181160" cy="144661"/>
          </a:xfrm>
          <a:prstGeom prst="rect">
            <a:avLst/>
          </a:prstGeom>
          <a:noFill/>
        </p:spPr>
        <p:txBody>
          <a:bodyPr wrap="none" lIns="42545" tIns="17018" rIns="42545" bIns="17018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620" dirty="0">
                <a:solidFill>
                  <a:srgbClr val="999999"/>
                </a:solidFill>
              </a:rPr>
              <a:t>* Diagram text in Chinese; see left for English details</a:t>
            </a:r>
            <a:endParaRPr lang="en-US" sz="62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428625"/>
            <a:ext cx="8715375" cy="700088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4" name="Shape 1"/>
          <p:cNvSpPr/>
          <p:nvPr/>
        </p:nvSpPr>
        <p:spPr>
          <a:xfrm>
            <a:off x="428625" y="428625"/>
            <a:ext cx="57150" cy="700088"/>
          </a:xfrm>
          <a:prstGeom prst="rect">
            <a:avLst/>
          </a:prstGeom>
          <a:solidFill>
            <a:srgbClr val="F5B900"/>
          </a:solidFill>
        </p:spPr>
      </p:sp>
      <p:sp>
        <p:nvSpPr>
          <p:cNvPr id="5" name="Text 2"/>
          <p:cNvSpPr/>
          <p:nvPr/>
        </p:nvSpPr>
        <p:spPr>
          <a:xfrm>
            <a:off x="571500" y="428625"/>
            <a:ext cx="8572500" cy="7000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10" b="1" dirty="0">
                <a:solidFill>
                  <a:srgbClr val="0B2447"/>
                </a:solidFill>
              </a:rPr>
              <a:t>International A+ Standard Certification</a:t>
            </a:r>
            <a:r>
              <a:rPr lang="en-US" sz="1810" b="1" dirty="0">
                <a:solidFill>
                  <a:srgbClr val="0B2447"/>
                </a:solidFill>
              </a:rPr>
              <a:t>
</a:t>
            </a:r>
            <a:r>
              <a:rPr lang="en-US" sz="1270" dirty="0">
                <a:solidFill>
                  <a:srgbClr val="0B2447"/>
                </a:solidFill>
              </a:rPr>
              <a:t>Performance Exceeding Industry Requirements</a:t>
            </a:r>
            <a:endParaRPr lang="en-US" sz="1810" dirty="0"/>
          </a:p>
        </p:txBody>
      </p:sp>
      <p:sp>
        <p:nvSpPr>
          <p:cNvPr id="6" name="Text 3"/>
          <p:cNvSpPr/>
          <p:nvPr/>
        </p:nvSpPr>
        <p:spPr>
          <a:xfrm>
            <a:off x="628650" y="1271588"/>
            <a:ext cx="7143750" cy="3500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0" dirty="0">
                <a:solidFill>
                  <a:srgbClr val="555555"/>
                </a:solidFill>
              </a:rPr>
              <a:t>The product has been rigorously tested by third-party authoritative institutions, with all core indicators meeting or exceeding the highest requirements of IEC 60904-9 Edition 3 international standards.</a:t>
            </a:r>
            <a:endParaRPr lang="en-US" sz="940" dirty="0"/>
          </a:p>
        </p:txBody>
      </p:sp>
      <p:sp>
        <p:nvSpPr>
          <p:cNvPr id="7" name="Shape 4"/>
          <p:cNvSpPr/>
          <p:nvPr/>
        </p:nvSpPr>
        <p:spPr>
          <a:xfrm>
            <a:off x="428625" y="1907381"/>
            <a:ext cx="2619384" cy="2191345"/>
          </a:xfrm>
          <a:prstGeom prst="rect">
            <a:avLst/>
          </a:prstGeom>
          <a:solidFill>
            <a:srgbClr val="FFFFFF"/>
          </a:solidFill>
          <a:ln w="9144">
            <a:solidFill>
              <a:srgbClr val="E0E6E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42938" y="2121694"/>
            <a:ext cx="1282108" cy="319683"/>
          </a:xfrm>
          <a:prstGeom prst="rect">
            <a:avLst/>
          </a:prstGeom>
          <a:noFill/>
        </p:spPr>
        <p:txBody>
          <a:bodyPr wrap="square" lIns="0" tIns="0" rIns="0" bIns="8509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5" b="1" dirty="0">
                <a:solidFill>
                  <a:srgbClr val="0B2447"/>
                </a:solidFill>
              </a:rPr>
              <a:t>Spectral Match</a:t>
            </a:r>
            <a:endParaRPr lang="en-US" sz="1195" dirty="0"/>
          </a:p>
        </p:txBody>
      </p:sp>
      <p:sp>
        <p:nvSpPr>
          <p:cNvPr id="9" name="Shape 6"/>
          <p:cNvSpPr/>
          <p:nvPr/>
        </p:nvSpPr>
        <p:spPr>
          <a:xfrm>
            <a:off x="2464901" y="2050256"/>
            <a:ext cx="430690" cy="305395"/>
          </a:xfrm>
          <a:prstGeom prst="rect">
            <a:avLst/>
          </a:prstGeom>
          <a:solidFill>
            <a:srgbClr val="0B2447"/>
          </a:solidFill>
        </p:spPr>
      </p:sp>
      <p:sp>
        <p:nvSpPr>
          <p:cNvPr id="10" name="Text 7"/>
          <p:cNvSpPr/>
          <p:nvPr/>
        </p:nvSpPr>
        <p:spPr>
          <a:xfrm>
            <a:off x="2464901" y="2050256"/>
            <a:ext cx="430690" cy="305395"/>
          </a:xfrm>
          <a:prstGeom prst="rect">
            <a:avLst/>
          </a:prstGeom>
          <a:noFill/>
        </p:spPr>
        <p:txBody>
          <a:bodyPr wrap="none" lIns="127508" tIns="42545" rIns="127508" bIns="42545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5" b="1" dirty="0">
                <a:solidFill>
                  <a:srgbClr val="F5B900"/>
                </a:solidFill>
              </a:rPr>
              <a:t>A+</a:t>
            </a:r>
            <a:endParaRPr lang="en-US" sz="1195" dirty="0"/>
          </a:p>
        </p:txBody>
      </p:sp>
      <p:sp>
        <p:nvSpPr>
          <p:cNvPr id="11" name="Text 8"/>
          <p:cNvSpPr/>
          <p:nvPr/>
        </p:nvSpPr>
        <p:spPr>
          <a:xfrm>
            <a:off x="642938" y="2584252"/>
            <a:ext cx="42863" cy="17145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85" b="1" dirty="0">
                <a:solidFill>
                  <a:srgbClr val="F5B900"/>
                </a:solidFill>
              </a:rPr>
              <a:t>•</a:t>
            </a:r>
            <a:endParaRPr lang="en-US" sz="785" dirty="0"/>
          </a:p>
        </p:txBody>
      </p:sp>
      <p:sp>
        <p:nvSpPr>
          <p:cNvPr id="12" name="Text 9"/>
          <p:cNvSpPr/>
          <p:nvPr/>
        </p:nvSpPr>
        <p:spPr>
          <a:xfrm>
            <a:off x="785813" y="2591395"/>
            <a:ext cx="1673368" cy="32682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5" dirty="0">
                <a:solidFill>
                  <a:srgbClr val="333333"/>
                </a:solidFill>
              </a:rPr>
              <a:t>Coverage: 350nm - 1200nm full spectrum.</a:t>
            </a:r>
            <a:endParaRPr lang="en-US" sz="835" dirty="0"/>
          </a:p>
        </p:txBody>
      </p:sp>
      <p:sp>
        <p:nvSpPr>
          <p:cNvPr id="13" name="Text 10"/>
          <p:cNvSpPr/>
          <p:nvPr/>
        </p:nvSpPr>
        <p:spPr>
          <a:xfrm>
            <a:off x="642938" y="3012877"/>
            <a:ext cx="42863" cy="17145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85" b="1" dirty="0">
                <a:solidFill>
                  <a:srgbClr val="F5B900"/>
                </a:solidFill>
              </a:rPr>
              <a:t>•</a:t>
            </a:r>
            <a:endParaRPr lang="en-US" sz="785" dirty="0"/>
          </a:p>
        </p:txBody>
      </p:sp>
      <p:sp>
        <p:nvSpPr>
          <p:cNvPr id="14" name="Text 11"/>
          <p:cNvSpPr/>
          <p:nvPr/>
        </p:nvSpPr>
        <p:spPr>
          <a:xfrm>
            <a:off x="785813" y="3020020"/>
            <a:ext cx="1964029" cy="32682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5" dirty="0">
                <a:solidFill>
                  <a:srgbClr val="333333"/>
                </a:solidFill>
              </a:rPr>
              <a:t>All six key wavelength bands achieve A+ standard.</a:t>
            </a:r>
            <a:endParaRPr lang="en-US" sz="835" dirty="0"/>
          </a:p>
        </p:txBody>
      </p:sp>
      <p:sp>
        <p:nvSpPr>
          <p:cNvPr id="15" name="Text 12"/>
          <p:cNvSpPr/>
          <p:nvPr/>
        </p:nvSpPr>
        <p:spPr>
          <a:xfrm>
            <a:off x="642938" y="3441502"/>
            <a:ext cx="42863" cy="17145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85" b="1" dirty="0">
                <a:solidFill>
                  <a:srgbClr val="F5B900"/>
                </a:solidFill>
              </a:rPr>
              <a:t>•</a:t>
            </a:r>
            <a:endParaRPr lang="en-US" sz="785" dirty="0"/>
          </a:p>
        </p:txBody>
      </p:sp>
      <p:sp>
        <p:nvSpPr>
          <p:cNvPr id="16" name="Text 13"/>
          <p:cNvSpPr/>
          <p:nvPr/>
        </p:nvSpPr>
        <p:spPr>
          <a:xfrm>
            <a:off x="785813" y="3448645"/>
            <a:ext cx="1889745" cy="32682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5" dirty="0">
                <a:solidFill>
                  <a:srgbClr val="333333"/>
                </a:solidFill>
              </a:rPr>
              <a:t>Ensures accurate spectral response testing for perovskite materials.</a:t>
            </a:r>
            <a:endParaRPr lang="en-US" sz="835" dirty="0"/>
          </a:p>
        </p:txBody>
      </p:sp>
      <p:sp>
        <p:nvSpPr>
          <p:cNvPr id="17" name="Shape 14"/>
          <p:cNvSpPr/>
          <p:nvPr/>
        </p:nvSpPr>
        <p:spPr>
          <a:xfrm>
            <a:off x="3252778" y="1907381"/>
            <a:ext cx="2624128" cy="2177058"/>
          </a:xfrm>
          <a:prstGeom prst="rect">
            <a:avLst/>
          </a:prstGeom>
          <a:solidFill>
            <a:srgbClr val="FFFFFF"/>
          </a:solidFill>
          <a:ln w="9144">
            <a:solidFill>
              <a:srgbClr val="E0E6ED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3471863" y="2121694"/>
            <a:ext cx="1871049" cy="319683"/>
          </a:xfrm>
          <a:prstGeom prst="rect">
            <a:avLst/>
          </a:prstGeom>
          <a:noFill/>
        </p:spPr>
        <p:txBody>
          <a:bodyPr wrap="square" lIns="0" tIns="0" rIns="0" bIns="8509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5" b="1" dirty="0">
                <a:solidFill>
                  <a:srgbClr val="0B2447"/>
                </a:solidFill>
              </a:rPr>
              <a:t>Irradiance Uniformity</a:t>
            </a:r>
            <a:endParaRPr lang="en-US" sz="1195" dirty="0"/>
          </a:p>
        </p:txBody>
      </p:sp>
      <p:sp>
        <p:nvSpPr>
          <p:cNvPr id="19" name="Shape 16"/>
          <p:cNvSpPr/>
          <p:nvPr/>
        </p:nvSpPr>
        <p:spPr>
          <a:xfrm>
            <a:off x="5396657" y="2050256"/>
            <a:ext cx="332631" cy="305395"/>
          </a:xfrm>
          <a:prstGeom prst="rect">
            <a:avLst/>
          </a:prstGeom>
          <a:solidFill>
            <a:srgbClr val="0B2447"/>
          </a:solidFill>
        </p:spPr>
      </p:sp>
      <p:sp>
        <p:nvSpPr>
          <p:cNvPr id="20" name="Text 17"/>
          <p:cNvSpPr/>
          <p:nvPr/>
        </p:nvSpPr>
        <p:spPr>
          <a:xfrm>
            <a:off x="5396657" y="2050256"/>
            <a:ext cx="332631" cy="305395"/>
          </a:xfrm>
          <a:prstGeom prst="rect">
            <a:avLst/>
          </a:prstGeom>
          <a:noFill/>
        </p:spPr>
        <p:txBody>
          <a:bodyPr wrap="none" lIns="127508" tIns="42545" rIns="127508" bIns="42545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5" b="1" dirty="0">
                <a:solidFill>
                  <a:srgbClr val="F5B900"/>
                </a:solidFill>
              </a:rPr>
              <a:t>A</a:t>
            </a:r>
            <a:endParaRPr lang="en-US" sz="1195" dirty="0"/>
          </a:p>
        </p:txBody>
      </p:sp>
      <p:sp>
        <p:nvSpPr>
          <p:cNvPr id="21" name="Text 18"/>
          <p:cNvSpPr/>
          <p:nvPr/>
        </p:nvSpPr>
        <p:spPr>
          <a:xfrm>
            <a:off x="3471863" y="2584252"/>
            <a:ext cx="42863" cy="17145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85" b="1" dirty="0">
                <a:solidFill>
                  <a:srgbClr val="F5B900"/>
                </a:solidFill>
              </a:rPr>
              <a:t>•</a:t>
            </a:r>
            <a:endParaRPr lang="en-US" sz="785" dirty="0"/>
          </a:p>
        </p:txBody>
      </p:sp>
      <p:sp>
        <p:nvSpPr>
          <p:cNvPr id="22" name="Text 19"/>
          <p:cNvSpPr/>
          <p:nvPr/>
        </p:nvSpPr>
        <p:spPr>
          <a:xfrm>
            <a:off x="3614738" y="2591395"/>
            <a:ext cx="1889494" cy="32682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5" dirty="0">
                <a:solidFill>
                  <a:srgbClr val="333333"/>
                </a:solidFill>
              </a:rPr>
              <a:t>Effective irradiation area: 300 × 300 mm.</a:t>
            </a:r>
            <a:endParaRPr lang="en-US" sz="835" dirty="0"/>
          </a:p>
        </p:txBody>
      </p:sp>
      <p:sp>
        <p:nvSpPr>
          <p:cNvPr id="23" name="Text 20"/>
          <p:cNvSpPr/>
          <p:nvPr/>
        </p:nvSpPr>
        <p:spPr>
          <a:xfrm>
            <a:off x="3471863" y="3012877"/>
            <a:ext cx="42863" cy="17145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85" b="1" dirty="0">
                <a:solidFill>
                  <a:srgbClr val="F5B900"/>
                </a:solidFill>
              </a:rPr>
              <a:t>•</a:t>
            </a:r>
            <a:endParaRPr lang="en-US" sz="785" dirty="0"/>
          </a:p>
        </p:txBody>
      </p:sp>
      <p:sp>
        <p:nvSpPr>
          <p:cNvPr id="24" name="Text 21"/>
          <p:cNvSpPr/>
          <p:nvPr/>
        </p:nvSpPr>
        <p:spPr>
          <a:xfrm>
            <a:off x="3614738" y="3020020"/>
            <a:ext cx="1190551" cy="1553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5" dirty="0">
                <a:solidFill>
                  <a:srgbClr val="333333"/>
                </a:solidFill>
              </a:rPr>
              <a:t>Non-uniformity ≤ 2%.</a:t>
            </a:r>
            <a:endParaRPr lang="en-US" sz="835" dirty="0"/>
          </a:p>
        </p:txBody>
      </p:sp>
      <p:sp>
        <p:nvSpPr>
          <p:cNvPr id="25" name="Text 22"/>
          <p:cNvSpPr/>
          <p:nvPr/>
        </p:nvSpPr>
        <p:spPr>
          <a:xfrm>
            <a:off x="3471863" y="3270052"/>
            <a:ext cx="42863" cy="17145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85" b="1" dirty="0">
                <a:solidFill>
                  <a:srgbClr val="F5B900"/>
                </a:solidFill>
              </a:rPr>
              <a:t>•</a:t>
            </a:r>
            <a:endParaRPr lang="en-US" sz="785" dirty="0"/>
          </a:p>
        </p:txBody>
      </p:sp>
      <p:sp>
        <p:nvSpPr>
          <p:cNvPr id="26" name="Text 23"/>
          <p:cNvSpPr/>
          <p:nvPr/>
        </p:nvSpPr>
        <p:spPr>
          <a:xfrm>
            <a:off x="3614738" y="3277195"/>
            <a:ext cx="1785045" cy="32682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5" dirty="0">
                <a:solidFill>
                  <a:srgbClr val="333333"/>
                </a:solidFill>
              </a:rPr>
              <a:t>Ensures consistency in large-area device testing.</a:t>
            </a:r>
            <a:endParaRPr lang="en-US" sz="835" dirty="0"/>
          </a:p>
        </p:txBody>
      </p:sp>
      <p:sp>
        <p:nvSpPr>
          <p:cNvPr id="27" name="Shape 24"/>
          <p:cNvSpPr/>
          <p:nvPr/>
        </p:nvSpPr>
        <p:spPr>
          <a:xfrm>
            <a:off x="6086475" y="1907381"/>
            <a:ext cx="2628900" cy="2177058"/>
          </a:xfrm>
          <a:prstGeom prst="rect">
            <a:avLst/>
          </a:prstGeom>
          <a:solidFill>
            <a:srgbClr val="FFFFFF"/>
          </a:solidFill>
          <a:ln w="9144">
            <a:solidFill>
              <a:srgbClr val="E0E6ED"/>
            </a:solidFill>
            <a:prstDash val="solid"/>
          </a:ln>
        </p:spPr>
      </p:sp>
      <p:sp>
        <p:nvSpPr>
          <p:cNvPr id="28" name="Text 25"/>
          <p:cNvSpPr/>
          <p:nvPr/>
        </p:nvSpPr>
        <p:spPr>
          <a:xfrm>
            <a:off x="6310331" y="2121694"/>
            <a:ext cx="1556277" cy="319683"/>
          </a:xfrm>
          <a:prstGeom prst="rect">
            <a:avLst/>
          </a:prstGeom>
          <a:noFill/>
        </p:spPr>
        <p:txBody>
          <a:bodyPr wrap="square" lIns="0" tIns="0" rIns="0" bIns="8509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5" b="1" dirty="0">
                <a:solidFill>
                  <a:srgbClr val="0B2447"/>
                </a:solidFill>
              </a:rPr>
              <a:t>Temporal Stability</a:t>
            </a:r>
            <a:endParaRPr lang="en-US" sz="1195" dirty="0"/>
          </a:p>
        </p:txBody>
      </p:sp>
      <p:sp>
        <p:nvSpPr>
          <p:cNvPr id="29" name="Shape 26"/>
          <p:cNvSpPr/>
          <p:nvPr/>
        </p:nvSpPr>
        <p:spPr>
          <a:xfrm>
            <a:off x="8141838" y="2050256"/>
            <a:ext cx="430690" cy="305395"/>
          </a:xfrm>
          <a:prstGeom prst="rect">
            <a:avLst/>
          </a:prstGeom>
          <a:solidFill>
            <a:srgbClr val="0B2447"/>
          </a:solidFill>
        </p:spPr>
      </p:sp>
      <p:sp>
        <p:nvSpPr>
          <p:cNvPr id="30" name="Text 27"/>
          <p:cNvSpPr/>
          <p:nvPr/>
        </p:nvSpPr>
        <p:spPr>
          <a:xfrm>
            <a:off x="8141838" y="2050256"/>
            <a:ext cx="430690" cy="305395"/>
          </a:xfrm>
          <a:prstGeom prst="rect">
            <a:avLst/>
          </a:prstGeom>
          <a:noFill/>
        </p:spPr>
        <p:txBody>
          <a:bodyPr wrap="none" lIns="127508" tIns="42545" rIns="127508" bIns="42545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5" b="1" dirty="0">
                <a:solidFill>
                  <a:srgbClr val="F5B900"/>
                </a:solidFill>
              </a:rPr>
              <a:t>A+</a:t>
            </a:r>
            <a:endParaRPr lang="en-US" sz="1195" dirty="0"/>
          </a:p>
        </p:txBody>
      </p:sp>
      <p:sp>
        <p:nvSpPr>
          <p:cNvPr id="31" name="Text 28"/>
          <p:cNvSpPr/>
          <p:nvPr/>
        </p:nvSpPr>
        <p:spPr>
          <a:xfrm>
            <a:off x="6310331" y="2584252"/>
            <a:ext cx="42863" cy="17145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85" b="1" dirty="0">
                <a:solidFill>
                  <a:srgbClr val="F5B900"/>
                </a:solidFill>
              </a:rPr>
              <a:t>•</a:t>
            </a:r>
            <a:endParaRPr lang="en-US" sz="785" dirty="0"/>
          </a:p>
        </p:txBody>
      </p:sp>
      <p:sp>
        <p:nvSpPr>
          <p:cNvPr id="32" name="Text 29"/>
          <p:cNvSpPr/>
          <p:nvPr/>
        </p:nvSpPr>
        <p:spPr>
          <a:xfrm>
            <a:off x="6453206" y="2591395"/>
            <a:ext cx="1561914" cy="1553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5" dirty="0">
                <a:solidFill>
                  <a:srgbClr val="333333"/>
                </a:solidFill>
              </a:rPr>
              <a:t>Short-term stability ≤ 0.25%.</a:t>
            </a:r>
            <a:endParaRPr lang="en-US" sz="835" dirty="0"/>
          </a:p>
        </p:txBody>
      </p:sp>
      <p:sp>
        <p:nvSpPr>
          <p:cNvPr id="33" name="Text 30"/>
          <p:cNvSpPr/>
          <p:nvPr/>
        </p:nvSpPr>
        <p:spPr>
          <a:xfrm>
            <a:off x="6310331" y="2841427"/>
            <a:ext cx="42863" cy="17145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85" b="1" dirty="0">
                <a:solidFill>
                  <a:srgbClr val="F5B900"/>
                </a:solidFill>
              </a:rPr>
              <a:t>•</a:t>
            </a:r>
            <a:endParaRPr lang="en-US" sz="785" dirty="0"/>
          </a:p>
        </p:txBody>
      </p:sp>
      <p:sp>
        <p:nvSpPr>
          <p:cNvPr id="34" name="Text 31"/>
          <p:cNvSpPr/>
          <p:nvPr/>
        </p:nvSpPr>
        <p:spPr>
          <a:xfrm>
            <a:off x="6453206" y="2848570"/>
            <a:ext cx="1379497" cy="1553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5" dirty="0">
                <a:solidFill>
                  <a:srgbClr val="333333"/>
                </a:solidFill>
              </a:rPr>
              <a:t>Long-term stability ≤ 1%.</a:t>
            </a:r>
            <a:endParaRPr lang="en-US" sz="835" dirty="0"/>
          </a:p>
        </p:txBody>
      </p:sp>
      <p:sp>
        <p:nvSpPr>
          <p:cNvPr id="35" name="Text 32"/>
          <p:cNvSpPr/>
          <p:nvPr/>
        </p:nvSpPr>
        <p:spPr>
          <a:xfrm>
            <a:off x="6310331" y="3098602"/>
            <a:ext cx="42863" cy="17145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85" b="1" dirty="0">
                <a:solidFill>
                  <a:srgbClr val="F5B900"/>
                </a:solidFill>
              </a:rPr>
              <a:t>•</a:t>
            </a:r>
            <a:endParaRPr lang="en-US" sz="785" dirty="0"/>
          </a:p>
        </p:txBody>
      </p:sp>
      <p:sp>
        <p:nvSpPr>
          <p:cNvPr id="36" name="Text 33"/>
          <p:cNvSpPr/>
          <p:nvPr/>
        </p:nvSpPr>
        <p:spPr>
          <a:xfrm>
            <a:off x="6453206" y="3105745"/>
            <a:ext cx="1838399" cy="498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5" dirty="0">
                <a:solidFill>
                  <a:srgbClr val="333333"/>
                </a:solidFill>
              </a:rPr>
              <a:t>Supports transient pulse (&gt;200ms) and steady-state continuous (24-1000h) testing.</a:t>
            </a:r>
            <a:endParaRPr lang="en-US" sz="835" dirty="0"/>
          </a:p>
        </p:txBody>
      </p:sp>
      <p:sp>
        <p:nvSpPr>
          <p:cNvPr id="37" name="Shape 34"/>
          <p:cNvSpPr/>
          <p:nvPr/>
        </p:nvSpPr>
        <p:spPr>
          <a:xfrm>
            <a:off x="0" y="4441627"/>
            <a:ext cx="9144000" cy="526852"/>
          </a:xfrm>
          <a:prstGeom prst="rect">
            <a:avLst/>
          </a:prstGeom>
          <a:solidFill>
            <a:srgbClr val="F9F9F9"/>
          </a:solidFill>
        </p:spPr>
      </p:sp>
      <p:sp>
        <p:nvSpPr>
          <p:cNvPr id="38" name="Shape 35"/>
          <p:cNvSpPr/>
          <p:nvPr/>
        </p:nvSpPr>
        <p:spPr>
          <a:xfrm>
            <a:off x="0" y="4441627"/>
            <a:ext cx="9144000" cy="7144"/>
          </a:xfrm>
          <a:prstGeom prst="rect">
            <a:avLst/>
          </a:prstGeom>
          <a:solidFill>
            <a:srgbClr val="E0E6ED"/>
          </a:solidFill>
        </p:spPr>
      </p:sp>
      <p:sp>
        <p:nvSpPr>
          <p:cNvPr id="39" name="Text 36"/>
          <p:cNvSpPr/>
          <p:nvPr/>
        </p:nvSpPr>
        <p:spPr>
          <a:xfrm>
            <a:off x="428625" y="4613970"/>
            <a:ext cx="2005859" cy="17502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B2447"/>
                </a:solidFill>
              </a:rPr>
              <a:t>Test Standard:</a:t>
            </a:r>
            <a:r>
              <a:rPr lang="en-US" sz="940" dirty="0">
                <a:solidFill>
                  <a:srgbClr val="333333"/>
                </a:solidFill>
              </a:rPr>
              <a:t> IEC-60904-9-2020</a:t>
            </a:r>
            <a:endParaRPr lang="en-US" sz="885" dirty="0"/>
          </a:p>
        </p:txBody>
      </p:sp>
      <p:sp>
        <p:nvSpPr>
          <p:cNvPr id="40" name="Text 37"/>
          <p:cNvSpPr/>
          <p:nvPr/>
        </p:nvSpPr>
        <p:spPr>
          <a:xfrm>
            <a:off x="3849700" y="4613970"/>
            <a:ext cx="1957918" cy="17502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B2447"/>
                </a:solidFill>
              </a:rPr>
              <a:t>Report Number:</a:t>
            </a:r>
            <a:r>
              <a:rPr lang="en-US" sz="940" dirty="0">
                <a:solidFill>
                  <a:srgbClr val="333333"/>
                </a:solidFill>
              </a:rPr>
              <a:t> alsolute-2025X</a:t>
            </a:r>
            <a:endParaRPr lang="en-US" sz="885" dirty="0"/>
          </a:p>
        </p:txBody>
      </p:sp>
      <p:sp>
        <p:nvSpPr>
          <p:cNvPr id="41" name="Text 38"/>
          <p:cNvSpPr/>
          <p:nvPr/>
        </p:nvSpPr>
        <p:spPr>
          <a:xfrm>
            <a:off x="7222834" y="4584502"/>
            <a:ext cx="1492541" cy="23395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B2447"/>
                </a:solidFill>
              </a:rPr>
              <a:t>Overall Rating:</a:t>
            </a:r>
            <a:r>
              <a:rPr lang="en-US" sz="1195" b="1" dirty="0">
                <a:solidFill>
                  <a:srgbClr val="0B2447"/>
                </a:solidFill>
              </a:rPr>
              <a:t>A+</a:t>
            </a:r>
            <a:endParaRPr lang="en-US" sz="88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264944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428625"/>
            <a:ext cx="8715375" cy="700088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4" name="Shape 1"/>
          <p:cNvSpPr/>
          <p:nvPr/>
        </p:nvSpPr>
        <p:spPr>
          <a:xfrm>
            <a:off x="428625" y="428625"/>
            <a:ext cx="57150" cy="700088"/>
          </a:xfrm>
          <a:prstGeom prst="rect">
            <a:avLst/>
          </a:prstGeom>
          <a:solidFill>
            <a:srgbClr val="F5B900"/>
          </a:solidFill>
        </p:spPr>
      </p:sp>
      <p:sp>
        <p:nvSpPr>
          <p:cNvPr id="5" name="Text 2"/>
          <p:cNvSpPr/>
          <p:nvPr/>
        </p:nvSpPr>
        <p:spPr>
          <a:xfrm>
            <a:off x="571500" y="428625"/>
            <a:ext cx="8572500" cy="7000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10" b="1" dirty="0">
                <a:solidFill>
                  <a:srgbClr val="0B2447"/>
                </a:solidFill>
              </a:rPr>
              <a:t>Precise Spectral Reproduction</a:t>
            </a:r>
            <a:r>
              <a:rPr lang="en-US" sz="1810" b="1" dirty="0">
                <a:solidFill>
                  <a:srgbClr val="0B2447"/>
                </a:solidFill>
              </a:rPr>
              <a:t>
</a:t>
            </a:r>
            <a:r>
              <a:rPr lang="en-US" sz="1270" dirty="0">
                <a:solidFill>
                  <a:srgbClr val="0B2447"/>
                </a:solidFill>
              </a:rPr>
              <a:t>Designed Specifically for Perovskite Photovoltaics</a:t>
            </a:r>
            <a:endParaRPr lang="en-US" sz="1810" dirty="0"/>
          </a:p>
        </p:txBody>
      </p:sp>
      <p:sp>
        <p:nvSpPr>
          <p:cNvPr id="6" name="Text 3"/>
          <p:cNvSpPr/>
          <p:nvPr/>
        </p:nvSpPr>
        <p:spPr>
          <a:xfrm>
            <a:off x="628650" y="1271588"/>
            <a:ext cx="7858125" cy="3500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0" dirty="0">
                <a:solidFill>
                  <a:srgbClr val="555555"/>
                </a:solidFill>
              </a:rPr>
              <a:t>LC-LED-AAA-300S covers a broad spectral range from 350nm to 1200nm, perfectly matching the full-band absorption characteristics of perovskite solar cells from ultraviolet to near-infrared.</a:t>
            </a:r>
            <a:endParaRPr lang="en-US" sz="940" dirty="0"/>
          </a:p>
        </p:txBody>
      </p:sp>
      <p:sp>
        <p:nvSpPr>
          <p:cNvPr id="7" name="Shape 4"/>
          <p:cNvSpPr/>
          <p:nvPr/>
        </p:nvSpPr>
        <p:spPr>
          <a:xfrm>
            <a:off x="432197" y="1835944"/>
            <a:ext cx="1757614" cy="330398"/>
          </a:xfrm>
          <a:prstGeom prst="rect">
            <a:avLst/>
          </a:prstGeom>
          <a:solidFill>
            <a:srgbClr val="0B2447"/>
          </a:solidFill>
        </p:spPr>
      </p:sp>
      <p:sp>
        <p:nvSpPr>
          <p:cNvPr id="8" name="Text 5"/>
          <p:cNvSpPr/>
          <p:nvPr/>
        </p:nvSpPr>
        <p:spPr>
          <a:xfrm>
            <a:off x="432197" y="1835944"/>
            <a:ext cx="1757614" cy="330398"/>
          </a:xfrm>
          <a:prstGeom prst="rect">
            <a:avLst/>
          </a:prstGeom>
          <a:noFill/>
        </p:spPr>
        <p:txBody>
          <a:bodyPr wrap="square" lIns="102108" tIns="102108" rIns="102108" bIns="102108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5" b="1" dirty="0">
                <a:solidFill>
                  <a:srgbClr val="FFFFFF"/>
                </a:solidFill>
              </a:rPr>
              <a:t>Wavelength Band (nm)</a:t>
            </a:r>
            <a:endParaRPr lang="en-US" sz="785" dirty="0"/>
          </a:p>
        </p:txBody>
      </p:sp>
      <p:sp>
        <p:nvSpPr>
          <p:cNvPr id="9" name="Shape 6"/>
          <p:cNvSpPr/>
          <p:nvPr/>
        </p:nvSpPr>
        <p:spPr>
          <a:xfrm>
            <a:off x="2189811" y="1835944"/>
            <a:ext cx="1258807" cy="330398"/>
          </a:xfrm>
          <a:prstGeom prst="rect">
            <a:avLst/>
          </a:prstGeom>
          <a:solidFill>
            <a:srgbClr val="0B2447"/>
          </a:solidFill>
        </p:spPr>
      </p:sp>
      <p:sp>
        <p:nvSpPr>
          <p:cNvPr id="10" name="Text 7"/>
          <p:cNvSpPr/>
          <p:nvPr/>
        </p:nvSpPr>
        <p:spPr>
          <a:xfrm>
            <a:off x="2189811" y="1835944"/>
            <a:ext cx="1258807" cy="330398"/>
          </a:xfrm>
          <a:prstGeom prst="rect">
            <a:avLst/>
          </a:prstGeom>
          <a:noFill/>
        </p:spPr>
        <p:txBody>
          <a:bodyPr wrap="square" lIns="102108" tIns="102108" rIns="102108" bIns="102108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5" b="1" dirty="0">
                <a:solidFill>
                  <a:srgbClr val="FFFFFF"/>
                </a:solidFill>
              </a:rPr>
              <a:t>Measured Ratio</a:t>
            </a:r>
            <a:endParaRPr lang="en-US" sz="785" dirty="0"/>
          </a:p>
        </p:txBody>
      </p:sp>
      <p:sp>
        <p:nvSpPr>
          <p:cNvPr id="11" name="Shape 8"/>
          <p:cNvSpPr/>
          <p:nvPr/>
        </p:nvSpPr>
        <p:spPr>
          <a:xfrm>
            <a:off x="3448617" y="1835944"/>
            <a:ext cx="613246" cy="330398"/>
          </a:xfrm>
          <a:prstGeom prst="rect">
            <a:avLst/>
          </a:prstGeom>
          <a:solidFill>
            <a:srgbClr val="0B2447"/>
          </a:solidFill>
        </p:spPr>
      </p:sp>
      <p:sp>
        <p:nvSpPr>
          <p:cNvPr id="12" name="Text 9"/>
          <p:cNvSpPr/>
          <p:nvPr/>
        </p:nvSpPr>
        <p:spPr>
          <a:xfrm>
            <a:off x="3448617" y="1835944"/>
            <a:ext cx="613246" cy="330398"/>
          </a:xfrm>
          <a:prstGeom prst="rect">
            <a:avLst/>
          </a:prstGeom>
          <a:noFill/>
        </p:spPr>
        <p:txBody>
          <a:bodyPr wrap="square" lIns="102108" tIns="102108" rIns="102108" bIns="102108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5" b="1" dirty="0">
                <a:solidFill>
                  <a:srgbClr val="FFFFFF"/>
                </a:solidFill>
              </a:rPr>
              <a:t>Grade</a:t>
            </a:r>
            <a:endParaRPr lang="en-US" sz="785" dirty="0"/>
          </a:p>
        </p:txBody>
      </p:sp>
      <p:sp>
        <p:nvSpPr>
          <p:cNvPr id="13" name="Shape 10"/>
          <p:cNvSpPr/>
          <p:nvPr/>
        </p:nvSpPr>
        <p:spPr>
          <a:xfrm>
            <a:off x="432197" y="2166342"/>
            <a:ext cx="1757614" cy="305395"/>
          </a:xfrm>
          <a:prstGeom prst="rect">
            <a:avLst/>
          </a:prstGeom>
          <a:solidFill>
            <a:srgbClr val="F9F9F9"/>
          </a:solidFill>
          <a:ln w="9144">
            <a:solidFill>
              <a:srgbClr val="E0E6ED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32197" y="2166342"/>
            <a:ext cx="1757614" cy="305395"/>
          </a:xfrm>
          <a:prstGeom prst="rect">
            <a:avLst/>
          </a:prstGeom>
          <a:noFill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5" dirty="0">
                <a:solidFill>
                  <a:srgbClr val="333333"/>
                </a:solidFill>
              </a:rPr>
              <a:t>300 - 470 (UV-Blue)</a:t>
            </a:r>
            <a:endParaRPr lang="en-US" sz="835" dirty="0"/>
          </a:p>
        </p:txBody>
      </p:sp>
      <p:sp>
        <p:nvSpPr>
          <p:cNvPr id="15" name="Shape 12"/>
          <p:cNvSpPr/>
          <p:nvPr/>
        </p:nvSpPr>
        <p:spPr>
          <a:xfrm>
            <a:off x="2189811" y="2166342"/>
            <a:ext cx="1258807" cy="305395"/>
          </a:xfrm>
          <a:prstGeom prst="rect">
            <a:avLst/>
          </a:prstGeom>
          <a:solidFill>
            <a:srgbClr val="F9F9F9"/>
          </a:solidFill>
          <a:ln w="9144">
            <a:solidFill>
              <a:srgbClr val="E0E6ED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2189811" y="2166342"/>
            <a:ext cx="1258807" cy="305395"/>
          </a:xfrm>
          <a:prstGeom prst="rect">
            <a:avLst/>
          </a:prstGeom>
          <a:noFill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5" dirty="0">
                <a:solidFill>
                  <a:srgbClr val="333333"/>
                </a:solidFill>
              </a:rPr>
              <a:t>1.0030</a:t>
            </a:r>
            <a:endParaRPr lang="en-US" sz="835" dirty="0"/>
          </a:p>
        </p:txBody>
      </p:sp>
      <p:sp>
        <p:nvSpPr>
          <p:cNvPr id="17" name="Shape 14"/>
          <p:cNvSpPr/>
          <p:nvPr/>
        </p:nvSpPr>
        <p:spPr>
          <a:xfrm>
            <a:off x="3448617" y="2166342"/>
            <a:ext cx="613246" cy="305395"/>
          </a:xfrm>
          <a:prstGeom prst="rect">
            <a:avLst/>
          </a:prstGeom>
          <a:solidFill>
            <a:srgbClr val="F9F9F9"/>
          </a:solidFill>
          <a:ln w="9144">
            <a:solidFill>
              <a:srgbClr val="E0E6ED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3448617" y="2166342"/>
            <a:ext cx="613246" cy="305395"/>
          </a:xfrm>
          <a:prstGeom prst="rect">
            <a:avLst/>
          </a:prstGeom>
          <a:noFill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5" b="1" dirty="0">
                <a:solidFill>
                  <a:srgbClr val="333333"/>
                </a:solidFill>
              </a:rPr>
              <a:t>A+</a:t>
            </a:r>
            <a:endParaRPr lang="en-US" sz="785" dirty="0"/>
          </a:p>
        </p:txBody>
      </p:sp>
      <p:sp>
        <p:nvSpPr>
          <p:cNvPr id="19" name="Shape 16"/>
          <p:cNvSpPr/>
          <p:nvPr/>
        </p:nvSpPr>
        <p:spPr>
          <a:xfrm>
            <a:off x="432197" y="2464594"/>
            <a:ext cx="1757614" cy="305395"/>
          </a:xfrm>
          <a:prstGeom prst="rect">
            <a:avLst/>
          </a:prstGeom>
          <a:solidFill>
            <a:srgbClr val="FFFFFF"/>
          </a:solidFill>
          <a:ln w="9144">
            <a:solidFill>
              <a:srgbClr val="E0E6ED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432197" y="2464594"/>
            <a:ext cx="1757614" cy="305395"/>
          </a:xfrm>
          <a:prstGeom prst="rect">
            <a:avLst/>
          </a:prstGeom>
          <a:noFill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5" dirty="0">
                <a:solidFill>
                  <a:srgbClr val="333333"/>
                </a:solidFill>
              </a:rPr>
              <a:t>470 - 561 (Blue-Green)</a:t>
            </a:r>
            <a:endParaRPr lang="en-US" sz="835" dirty="0"/>
          </a:p>
        </p:txBody>
      </p:sp>
      <p:sp>
        <p:nvSpPr>
          <p:cNvPr id="21" name="Shape 18"/>
          <p:cNvSpPr/>
          <p:nvPr/>
        </p:nvSpPr>
        <p:spPr>
          <a:xfrm>
            <a:off x="2189811" y="2464594"/>
            <a:ext cx="1258807" cy="305395"/>
          </a:xfrm>
          <a:prstGeom prst="rect">
            <a:avLst/>
          </a:prstGeom>
          <a:solidFill>
            <a:srgbClr val="FFFFFF"/>
          </a:solidFill>
          <a:ln w="9144">
            <a:solidFill>
              <a:srgbClr val="E0E6ED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2189811" y="2464594"/>
            <a:ext cx="1258807" cy="305395"/>
          </a:xfrm>
          <a:prstGeom prst="rect">
            <a:avLst/>
          </a:prstGeom>
          <a:noFill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5" dirty="0">
                <a:solidFill>
                  <a:srgbClr val="333333"/>
                </a:solidFill>
              </a:rPr>
              <a:t>1.0241</a:t>
            </a:r>
            <a:endParaRPr lang="en-US" sz="835" dirty="0"/>
          </a:p>
        </p:txBody>
      </p:sp>
      <p:sp>
        <p:nvSpPr>
          <p:cNvPr id="23" name="Shape 20"/>
          <p:cNvSpPr/>
          <p:nvPr/>
        </p:nvSpPr>
        <p:spPr>
          <a:xfrm>
            <a:off x="3448617" y="2464594"/>
            <a:ext cx="613246" cy="305395"/>
          </a:xfrm>
          <a:prstGeom prst="rect">
            <a:avLst/>
          </a:prstGeom>
          <a:solidFill>
            <a:srgbClr val="FFFFFF"/>
          </a:solidFill>
          <a:ln w="9144">
            <a:solidFill>
              <a:srgbClr val="E0E6ED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3448617" y="2464594"/>
            <a:ext cx="613246" cy="305395"/>
          </a:xfrm>
          <a:prstGeom prst="rect">
            <a:avLst/>
          </a:prstGeom>
          <a:noFill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5" b="1" dirty="0">
                <a:solidFill>
                  <a:srgbClr val="333333"/>
                </a:solidFill>
              </a:rPr>
              <a:t>A+</a:t>
            </a:r>
            <a:endParaRPr lang="en-US" sz="785" dirty="0"/>
          </a:p>
        </p:txBody>
      </p:sp>
      <p:sp>
        <p:nvSpPr>
          <p:cNvPr id="25" name="Shape 22"/>
          <p:cNvSpPr/>
          <p:nvPr/>
        </p:nvSpPr>
        <p:spPr>
          <a:xfrm>
            <a:off x="432197" y="2762845"/>
            <a:ext cx="1757614" cy="305395"/>
          </a:xfrm>
          <a:prstGeom prst="rect">
            <a:avLst/>
          </a:prstGeom>
          <a:solidFill>
            <a:srgbClr val="F9F9F9"/>
          </a:solidFill>
          <a:ln w="9144">
            <a:solidFill>
              <a:srgbClr val="E0E6ED"/>
            </a:solidFill>
            <a:prstDash val="solid"/>
          </a:ln>
        </p:spPr>
      </p:sp>
      <p:sp>
        <p:nvSpPr>
          <p:cNvPr id="26" name="Text 23"/>
          <p:cNvSpPr/>
          <p:nvPr/>
        </p:nvSpPr>
        <p:spPr>
          <a:xfrm>
            <a:off x="432197" y="2762845"/>
            <a:ext cx="1757614" cy="305395"/>
          </a:xfrm>
          <a:prstGeom prst="rect">
            <a:avLst/>
          </a:prstGeom>
          <a:noFill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5" dirty="0">
                <a:solidFill>
                  <a:srgbClr val="333333"/>
                </a:solidFill>
              </a:rPr>
              <a:t>561 - 657 (Green-Yellow)</a:t>
            </a:r>
            <a:endParaRPr lang="en-US" sz="835" dirty="0"/>
          </a:p>
        </p:txBody>
      </p:sp>
      <p:sp>
        <p:nvSpPr>
          <p:cNvPr id="27" name="Shape 24"/>
          <p:cNvSpPr/>
          <p:nvPr/>
        </p:nvSpPr>
        <p:spPr>
          <a:xfrm>
            <a:off x="2187578" y="2762845"/>
            <a:ext cx="1260314" cy="305395"/>
          </a:xfrm>
          <a:prstGeom prst="rect">
            <a:avLst/>
          </a:prstGeom>
          <a:solidFill>
            <a:srgbClr val="F9F9F9"/>
          </a:solidFill>
          <a:ln w="9144">
            <a:solidFill>
              <a:srgbClr val="E0E6ED"/>
            </a:solidFill>
            <a:prstDash val="solid"/>
          </a:ln>
        </p:spPr>
      </p:sp>
      <p:sp>
        <p:nvSpPr>
          <p:cNvPr id="28" name="Text 25"/>
          <p:cNvSpPr/>
          <p:nvPr/>
        </p:nvSpPr>
        <p:spPr>
          <a:xfrm>
            <a:off x="2187578" y="2762845"/>
            <a:ext cx="1260314" cy="305395"/>
          </a:xfrm>
          <a:prstGeom prst="rect">
            <a:avLst/>
          </a:prstGeom>
          <a:noFill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5" dirty="0">
                <a:solidFill>
                  <a:srgbClr val="333333"/>
                </a:solidFill>
              </a:rPr>
              <a:t>1.0311</a:t>
            </a:r>
            <a:endParaRPr lang="en-US" sz="835" dirty="0"/>
          </a:p>
        </p:txBody>
      </p:sp>
      <p:sp>
        <p:nvSpPr>
          <p:cNvPr id="29" name="Shape 26"/>
          <p:cNvSpPr/>
          <p:nvPr/>
        </p:nvSpPr>
        <p:spPr>
          <a:xfrm>
            <a:off x="3447138" y="2762845"/>
            <a:ext cx="614725" cy="305395"/>
          </a:xfrm>
          <a:prstGeom prst="rect">
            <a:avLst/>
          </a:prstGeom>
          <a:solidFill>
            <a:srgbClr val="F9F9F9"/>
          </a:solidFill>
          <a:ln w="9144">
            <a:solidFill>
              <a:srgbClr val="E0E6ED"/>
            </a:solidFill>
            <a:prstDash val="solid"/>
          </a:ln>
        </p:spPr>
      </p:sp>
      <p:sp>
        <p:nvSpPr>
          <p:cNvPr id="30" name="Text 27"/>
          <p:cNvSpPr/>
          <p:nvPr/>
        </p:nvSpPr>
        <p:spPr>
          <a:xfrm>
            <a:off x="3447138" y="2762845"/>
            <a:ext cx="614725" cy="305395"/>
          </a:xfrm>
          <a:prstGeom prst="rect">
            <a:avLst/>
          </a:prstGeom>
          <a:noFill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5" b="1" dirty="0">
                <a:solidFill>
                  <a:srgbClr val="333333"/>
                </a:solidFill>
              </a:rPr>
              <a:t>A+</a:t>
            </a:r>
            <a:endParaRPr lang="en-US" sz="785" dirty="0"/>
          </a:p>
        </p:txBody>
      </p:sp>
      <p:sp>
        <p:nvSpPr>
          <p:cNvPr id="31" name="Shape 28"/>
          <p:cNvSpPr/>
          <p:nvPr/>
        </p:nvSpPr>
        <p:spPr>
          <a:xfrm>
            <a:off x="432197" y="3061097"/>
            <a:ext cx="1753121" cy="305395"/>
          </a:xfrm>
          <a:prstGeom prst="rect">
            <a:avLst/>
          </a:prstGeom>
          <a:solidFill>
            <a:srgbClr val="FFFFFF"/>
          </a:solidFill>
          <a:ln w="9144">
            <a:solidFill>
              <a:srgbClr val="E0E6ED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432197" y="3061097"/>
            <a:ext cx="1753121" cy="305395"/>
          </a:xfrm>
          <a:prstGeom prst="rect">
            <a:avLst/>
          </a:prstGeom>
          <a:noFill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5" dirty="0">
                <a:solidFill>
                  <a:srgbClr val="333333"/>
                </a:solidFill>
              </a:rPr>
              <a:t>657 - 772 (Red)</a:t>
            </a:r>
            <a:endParaRPr lang="en-US" sz="835" dirty="0"/>
          </a:p>
        </p:txBody>
      </p:sp>
      <p:sp>
        <p:nvSpPr>
          <p:cNvPr id="33" name="Shape 30"/>
          <p:cNvSpPr/>
          <p:nvPr/>
        </p:nvSpPr>
        <p:spPr>
          <a:xfrm>
            <a:off x="2185318" y="3061097"/>
            <a:ext cx="1261821" cy="305395"/>
          </a:xfrm>
          <a:prstGeom prst="rect">
            <a:avLst/>
          </a:prstGeom>
          <a:solidFill>
            <a:srgbClr val="FFFFFF"/>
          </a:solidFill>
          <a:ln w="9144">
            <a:solidFill>
              <a:srgbClr val="E0E6ED"/>
            </a:solidFill>
            <a:prstDash val="solid"/>
          </a:ln>
        </p:spPr>
      </p:sp>
      <p:sp>
        <p:nvSpPr>
          <p:cNvPr id="34" name="Text 31"/>
          <p:cNvSpPr/>
          <p:nvPr/>
        </p:nvSpPr>
        <p:spPr>
          <a:xfrm>
            <a:off x="2185318" y="3061097"/>
            <a:ext cx="1261821" cy="305395"/>
          </a:xfrm>
          <a:prstGeom prst="rect">
            <a:avLst/>
          </a:prstGeom>
          <a:noFill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5" dirty="0">
                <a:solidFill>
                  <a:srgbClr val="333333"/>
                </a:solidFill>
              </a:rPr>
              <a:t>1.0375</a:t>
            </a:r>
            <a:endParaRPr lang="en-US" sz="835" dirty="0"/>
          </a:p>
        </p:txBody>
      </p:sp>
      <p:sp>
        <p:nvSpPr>
          <p:cNvPr id="35" name="Shape 32"/>
          <p:cNvSpPr/>
          <p:nvPr/>
        </p:nvSpPr>
        <p:spPr>
          <a:xfrm>
            <a:off x="3447138" y="3061097"/>
            <a:ext cx="614725" cy="305395"/>
          </a:xfrm>
          <a:prstGeom prst="rect">
            <a:avLst/>
          </a:prstGeom>
          <a:solidFill>
            <a:srgbClr val="FFFFFF"/>
          </a:solidFill>
          <a:ln w="9144">
            <a:solidFill>
              <a:srgbClr val="E0E6ED"/>
            </a:solidFill>
            <a:prstDash val="solid"/>
          </a:ln>
        </p:spPr>
      </p:sp>
      <p:sp>
        <p:nvSpPr>
          <p:cNvPr id="36" name="Text 33"/>
          <p:cNvSpPr/>
          <p:nvPr/>
        </p:nvSpPr>
        <p:spPr>
          <a:xfrm>
            <a:off x="3447138" y="3061097"/>
            <a:ext cx="614725" cy="305395"/>
          </a:xfrm>
          <a:prstGeom prst="rect">
            <a:avLst/>
          </a:prstGeom>
          <a:noFill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5" b="1" dirty="0">
                <a:solidFill>
                  <a:srgbClr val="333333"/>
                </a:solidFill>
              </a:rPr>
              <a:t>A+</a:t>
            </a:r>
            <a:endParaRPr lang="en-US" sz="785" dirty="0"/>
          </a:p>
        </p:txBody>
      </p:sp>
      <p:sp>
        <p:nvSpPr>
          <p:cNvPr id="37" name="Shape 34"/>
          <p:cNvSpPr/>
          <p:nvPr/>
        </p:nvSpPr>
        <p:spPr>
          <a:xfrm>
            <a:off x="432197" y="3359348"/>
            <a:ext cx="1753121" cy="305395"/>
          </a:xfrm>
          <a:prstGeom prst="rect">
            <a:avLst/>
          </a:prstGeom>
          <a:solidFill>
            <a:srgbClr val="F9F9F9"/>
          </a:solidFill>
          <a:ln w="9144">
            <a:solidFill>
              <a:srgbClr val="E0E6ED"/>
            </a:solidFill>
            <a:prstDash val="solid"/>
          </a:ln>
        </p:spPr>
      </p:sp>
      <p:sp>
        <p:nvSpPr>
          <p:cNvPr id="38" name="Text 35"/>
          <p:cNvSpPr/>
          <p:nvPr/>
        </p:nvSpPr>
        <p:spPr>
          <a:xfrm>
            <a:off x="432197" y="3359348"/>
            <a:ext cx="1753121" cy="305395"/>
          </a:xfrm>
          <a:prstGeom prst="rect">
            <a:avLst/>
          </a:prstGeom>
          <a:noFill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5" dirty="0">
                <a:solidFill>
                  <a:srgbClr val="333333"/>
                </a:solidFill>
              </a:rPr>
              <a:t>772 - 919 (Near-IR)</a:t>
            </a:r>
            <a:endParaRPr lang="en-US" sz="835" dirty="0"/>
          </a:p>
        </p:txBody>
      </p:sp>
      <p:sp>
        <p:nvSpPr>
          <p:cNvPr id="39" name="Shape 36"/>
          <p:cNvSpPr/>
          <p:nvPr/>
        </p:nvSpPr>
        <p:spPr>
          <a:xfrm>
            <a:off x="2185318" y="3359348"/>
            <a:ext cx="1261821" cy="305395"/>
          </a:xfrm>
          <a:prstGeom prst="rect">
            <a:avLst/>
          </a:prstGeom>
          <a:solidFill>
            <a:srgbClr val="F9F9F9"/>
          </a:solidFill>
          <a:ln w="9144">
            <a:solidFill>
              <a:srgbClr val="E0E6ED"/>
            </a:solidFill>
            <a:prstDash val="solid"/>
          </a:ln>
        </p:spPr>
      </p:sp>
      <p:sp>
        <p:nvSpPr>
          <p:cNvPr id="40" name="Text 37"/>
          <p:cNvSpPr/>
          <p:nvPr/>
        </p:nvSpPr>
        <p:spPr>
          <a:xfrm>
            <a:off x="2185318" y="3359348"/>
            <a:ext cx="1261821" cy="305395"/>
          </a:xfrm>
          <a:prstGeom prst="rect">
            <a:avLst/>
          </a:prstGeom>
          <a:noFill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5" dirty="0">
                <a:solidFill>
                  <a:srgbClr val="333333"/>
                </a:solidFill>
              </a:rPr>
              <a:t>0.9783</a:t>
            </a:r>
            <a:endParaRPr lang="en-US" sz="835" dirty="0"/>
          </a:p>
        </p:txBody>
      </p:sp>
      <p:sp>
        <p:nvSpPr>
          <p:cNvPr id="41" name="Shape 38"/>
          <p:cNvSpPr/>
          <p:nvPr/>
        </p:nvSpPr>
        <p:spPr>
          <a:xfrm>
            <a:off x="3447138" y="3359348"/>
            <a:ext cx="614725" cy="305395"/>
          </a:xfrm>
          <a:prstGeom prst="rect">
            <a:avLst/>
          </a:prstGeom>
          <a:solidFill>
            <a:srgbClr val="F9F9F9"/>
          </a:solidFill>
          <a:ln w="9144">
            <a:solidFill>
              <a:srgbClr val="E0E6ED"/>
            </a:solidFill>
            <a:prstDash val="solid"/>
          </a:ln>
        </p:spPr>
      </p:sp>
      <p:sp>
        <p:nvSpPr>
          <p:cNvPr id="42" name="Text 39"/>
          <p:cNvSpPr/>
          <p:nvPr/>
        </p:nvSpPr>
        <p:spPr>
          <a:xfrm>
            <a:off x="3447138" y="3359348"/>
            <a:ext cx="614725" cy="305395"/>
          </a:xfrm>
          <a:prstGeom prst="rect">
            <a:avLst/>
          </a:prstGeom>
          <a:noFill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5" b="1" dirty="0">
                <a:solidFill>
                  <a:srgbClr val="333333"/>
                </a:solidFill>
              </a:rPr>
              <a:t>A+</a:t>
            </a:r>
            <a:endParaRPr lang="en-US" sz="785" dirty="0"/>
          </a:p>
        </p:txBody>
      </p:sp>
      <p:sp>
        <p:nvSpPr>
          <p:cNvPr id="43" name="Shape 40"/>
          <p:cNvSpPr/>
          <p:nvPr/>
        </p:nvSpPr>
        <p:spPr>
          <a:xfrm>
            <a:off x="432197" y="3657600"/>
            <a:ext cx="1753121" cy="305395"/>
          </a:xfrm>
          <a:prstGeom prst="rect">
            <a:avLst/>
          </a:prstGeom>
          <a:solidFill>
            <a:srgbClr val="FFFFFF"/>
          </a:solidFill>
          <a:ln w="9144">
            <a:solidFill>
              <a:srgbClr val="E0E6ED"/>
            </a:solidFill>
            <a:prstDash val="solid"/>
          </a:ln>
        </p:spPr>
      </p:sp>
      <p:sp>
        <p:nvSpPr>
          <p:cNvPr id="44" name="Text 41"/>
          <p:cNvSpPr/>
          <p:nvPr/>
        </p:nvSpPr>
        <p:spPr>
          <a:xfrm>
            <a:off x="432197" y="3657600"/>
            <a:ext cx="1753121" cy="305395"/>
          </a:xfrm>
          <a:prstGeom prst="rect">
            <a:avLst/>
          </a:prstGeom>
          <a:noFill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5" dirty="0">
                <a:solidFill>
                  <a:srgbClr val="333333"/>
                </a:solidFill>
              </a:rPr>
              <a:t>919 - 1200 (Near-IR)</a:t>
            </a:r>
            <a:endParaRPr lang="en-US" sz="835" dirty="0"/>
          </a:p>
        </p:txBody>
      </p:sp>
      <p:sp>
        <p:nvSpPr>
          <p:cNvPr id="45" name="Shape 42"/>
          <p:cNvSpPr/>
          <p:nvPr/>
        </p:nvSpPr>
        <p:spPr>
          <a:xfrm>
            <a:off x="2183476" y="3657600"/>
            <a:ext cx="1263048" cy="305395"/>
          </a:xfrm>
          <a:prstGeom prst="rect">
            <a:avLst/>
          </a:prstGeom>
          <a:solidFill>
            <a:srgbClr val="FFFFFF"/>
          </a:solidFill>
          <a:ln w="9144">
            <a:solidFill>
              <a:srgbClr val="E0E6ED"/>
            </a:solidFill>
            <a:prstDash val="solid"/>
          </a:ln>
        </p:spPr>
      </p:sp>
      <p:sp>
        <p:nvSpPr>
          <p:cNvPr id="46" name="Text 43"/>
          <p:cNvSpPr/>
          <p:nvPr/>
        </p:nvSpPr>
        <p:spPr>
          <a:xfrm>
            <a:off x="2183476" y="3657600"/>
            <a:ext cx="1263048" cy="305395"/>
          </a:xfrm>
          <a:prstGeom prst="rect">
            <a:avLst/>
          </a:prstGeom>
          <a:noFill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5" dirty="0">
                <a:solidFill>
                  <a:srgbClr val="333333"/>
                </a:solidFill>
              </a:rPr>
              <a:t>0.9261</a:t>
            </a:r>
            <a:endParaRPr lang="en-US" sz="835" dirty="0"/>
          </a:p>
        </p:txBody>
      </p:sp>
      <p:sp>
        <p:nvSpPr>
          <p:cNvPr id="47" name="Shape 44"/>
          <p:cNvSpPr/>
          <p:nvPr/>
        </p:nvSpPr>
        <p:spPr>
          <a:xfrm>
            <a:off x="3446525" y="3657600"/>
            <a:ext cx="615339" cy="305395"/>
          </a:xfrm>
          <a:prstGeom prst="rect">
            <a:avLst/>
          </a:prstGeom>
          <a:solidFill>
            <a:srgbClr val="FFFFFF"/>
          </a:solidFill>
          <a:ln w="9144">
            <a:solidFill>
              <a:srgbClr val="E0E6ED"/>
            </a:solidFill>
            <a:prstDash val="solid"/>
          </a:ln>
        </p:spPr>
      </p:sp>
      <p:sp>
        <p:nvSpPr>
          <p:cNvPr id="48" name="Text 45"/>
          <p:cNvSpPr/>
          <p:nvPr/>
        </p:nvSpPr>
        <p:spPr>
          <a:xfrm>
            <a:off x="3446525" y="3657600"/>
            <a:ext cx="615339" cy="305395"/>
          </a:xfrm>
          <a:prstGeom prst="rect">
            <a:avLst/>
          </a:prstGeom>
          <a:noFill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5" b="1" dirty="0">
                <a:solidFill>
                  <a:srgbClr val="333333"/>
                </a:solidFill>
              </a:rPr>
              <a:t>A+</a:t>
            </a:r>
            <a:endParaRPr lang="en-US" sz="785" dirty="0"/>
          </a:p>
        </p:txBody>
      </p:sp>
      <p:sp>
        <p:nvSpPr>
          <p:cNvPr id="49" name="Shape 46"/>
          <p:cNvSpPr/>
          <p:nvPr/>
        </p:nvSpPr>
        <p:spPr>
          <a:xfrm>
            <a:off x="4351186" y="1835944"/>
            <a:ext cx="4364189" cy="3071813"/>
          </a:xfrm>
          <a:prstGeom prst="rect">
            <a:avLst/>
          </a:prstGeom>
          <a:solidFill>
            <a:srgbClr val="FFFFFF"/>
          </a:solidFill>
          <a:ln w="9144">
            <a:solidFill>
              <a:srgbClr val="E0E6ED"/>
            </a:solidFill>
            <a:prstDash val="solid"/>
          </a:ln>
        </p:spPr>
      </p:sp>
      <p:pic>
        <p:nvPicPr>
          <p:cNvPr id="5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623" y="1907381"/>
            <a:ext cx="4221314" cy="2928938"/>
          </a:xfrm>
          <a:prstGeom prst="rect">
            <a:avLst/>
          </a:prstGeom>
        </p:spPr>
      </p:pic>
      <p:sp>
        <p:nvSpPr>
          <p:cNvPr id="51" name="Text 47"/>
          <p:cNvSpPr/>
          <p:nvPr/>
        </p:nvSpPr>
        <p:spPr>
          <a:xfrm>
            <a:off x="5023703" y="4979194"/>
            <a:ext cx="3019127" cy="1553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5" i="1" dirty="0">
                <a:solidFill>
                  <a:srgbClr val="666666"/>
                </a:solidFill>
              </a:rPr>
              <a:t>Measured Spectral Chart: Highly consistent across all bands</a:t>
            </a:r>
            <a:endParaRPr lang="en-US" sz="83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20065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428625"/>
            <a:ext cx="8715375" cy="700088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4" name="Shape 1"/>
          <p:cNvSpPr/>
          <p:nvPr/>
        </p:nvSpPr>
        <p:spPr>
          <a:xfrm>
            <a:off x="428625" y="428625"/>
            <a:ext cx="57150" cy="700088"/>
          </a:xfrm>
          <a:prstGeom prst="rect">
            <a:avLst/>
          </a:prstGeom>
          <a:solidFill>
            <a:srgbClr val="F5B900"/>
          </a:solidFill>
        </p:spPr>
      </p:sp>
      <p:sp>
        <p:nvSpPr>
          <p:cNvPr id="5" name="Text 2"/>
          <p:cNvSpPr/>
          <p:nvPr/>
        </p:nvSpPr>
        <p:spPr>
          <a:xfrm>
            <a:off x="571500" y="428625"/>
            <a:ext cx="8572500" cy="7000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10" b="1" dirty="0">
                <a:solidFill>
                  <a:srgbClr val="0B2447"/>
                </a:solidFill>
              </a:rPr>
              <a:t>Flexible Testing Capabilities</a:t>
            </a:r>
            <a:r>
              <a:rPr lang="en-US" sz="1810" b="1" dirty="0">
                <a:solidFill>
                  <a:srgbClr val="0B2447"/>
                </a:solidFill>
              </a:rPr>
              <a:t>
</a:t>
            </a:r>
            <a:r>
              <a:rPr lang="en-US" sz="1270" dirty="0">
                <a:solidFill>
                  <a:srgbClr val="0B2447"/>
                </a:solidFill>
              </a:rPr>
              <a:t>Meeting Multi-Scenario R&amp;D Requirements</a:t>
            </a:r>
            <a:endParaRPr lang="en-US" sz="1810" dirty="0"/>
          </a:p>
        </p:txBody>
      </p:sp>
      <p:sp>
        <p:nvSpPr>
          <p:cNvPr id="6" name="Shape 3"/>
          <p:cNvSpPr/>
          <p:nvPr/>
        </p:nvSpPr>
        <p:spPr>
          <a:xfrm>
            <a:off x="428625" y="1343025"/>
            <a:ext cx="3466142" cy="3857625"/>
          </a:xfrm>
          <a:prstGeom prst="rect">
            <a:avLst/>
          </a:prstGeom>
          <a:solidFill>
            <a:srgbClr val="F8F9FA"/>
          </a:solidFill>
          <a:ln w="9144">
            <a:solidFill>
              <a:srgbClr val="E0E6ED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1588591"/>
            <a:ext cx="171450" cy="17145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85825" y="1557338"/>
            <a:ext cx="1955909" cy="23395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5" b="1" dirty="0">
                <a:solidFill>
                  <a:srgbClr val="0B2447"/>
                </a:solidFill>
              </a:rPr>
              <a:t>Wide-Range Irradiance</a:t>
            </a:r>
            <a:endParaRPr lang="en-US" sz="1195" dirty="0"/>
          </a:p>
        </p:txBody>
      </p:sp>
      <p:sp>
        <p:nvSpPr>
          <p:cNvPr id="9" name="Text 5"/>
          <p:cNvSpPr/>
          <p:nvPr/>
        </p:nvSpPr>
        <p:spPr>
          <a:xfrm>
            <a:off x="642938" y="1934170"/>
            <a:ext cx="3028950" cy="46613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435" b="1" dirty="0">
                <a:solidFill>
                  <a:srgbClr val="0B2447"/>
                </a:solidFill>
              </a:rPr>
              <a:t>0.3 ~ 1.2 sun</a:t>
            </a:r>
            <a:endParaRPr lang="en-US" sz="2435" dirty="0"/>
          </a:p>
        </p:txBody>
      </p:sp>
      <p:sp>
        <p:nvSpPr>
          <p:cNvPr id="10" name="Text 6"/>
          <p:cNvSpPr/>
          <p:nvPr/>
        </p:nvSpPr>
        <p:spPr>
          <a:xfrm>
            <a:off x="642938" y="2471738"/>
            <a:ext cx="3028950" cy="1553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835" dirty="0">
                <a:solidFill>
                  <a:srgbClr val="666666"/>
                </a:solidFill>
              </a:rPr>
              <a:t>300 - 1200 W/m² Continuously Adjustable</a:t>
            </a:r>
            <a:endParaRPr lang="en-US" sz="835" dirty="0"/>
          </a:p>
        </p:txBody>
      </p:sp>
      <p:sp>
        <p:nvSpPr>
          <p:cNvPr id="11" name="Shape 7"/>
          <p:cNvSpPr/>
          <p:nvPr/>
        </p:nvSpPr>
        <p:spPr>
          <a:xfrm>
            <a:off x="642938" y="2841427"/>
            <a:ext cx="3028950" cy="56078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" name="Shape 8"/>
          <p:cNvSpPr/>
          <p:nvPr/>
        </p:nvSpPr>
        <p:spPr>
          <a:xfrm>
            <a:off x="642938" y="2841427"/>
            <a:ext cx="28575" cy="560784"/>
          </a:xfrm>
          <a:prstGeom prst="rect">
            <a:avLst/>
          </a:prstGeom>
          <a:solidFill>
            <a:srgbClr val="0B2447"/>
          </a:solidFill>
        </p:spPr>
      </p:sp>
      <p:sp>
        <p:nvSpPr>
          <p:cNvPr id="13" name="Text 9"/>
          <p:cNvSpPr/>
          <p:nvPr/>
        </p:nvSpPr>
        <p:spPr>
          <a:xfrm>
            <a:off x="750094" y="2948583"/>
            <a:ext cx="2814638" cy="17502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B2447"/>
                </a:solidFill>
              </a:rPr>
              <a:t>1.2 sun (High Intensity)</a:t>
            </a:r>
            <a:endParaRPr lang="en-US" sz="885" dirty="0"/>
          </a:p>
        </p:txBody>
      </p:sp>
      <p:sp>
        <p:nvSpPr>
          <p:cNvPr id="14" name="Text 10"/>
          <p:cNvSpPr/>
          <p:nvPr/>
        </p:nvSpPr>
        <p:spPr>
          <a:xfrm>
            <a:off x="750094" y="3159323"/>
            <a:ext cx="2814638" cy="13573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5" dirty="0">
                <a:solidFill>
                  <a:srgbClr val="555555"/>
                </a:solidFill>
              </a:rPr>
              <a:t>Device tolerance testing</a:t>
            </a:r>
            <a:endParaRPr lang="en-US" sz="725" dirty="0"/>
          </a:p>
        </p:txBody>
      </p:sp>
      <p:sp>
        <p:nvSpPr>
          <p:cNvPr id="15" name="Shape 11"/>
          <p:cNvSpPr/>
          <p:nvPr/>
        </p:nvSpPr>
        <p:spPr>
          <a:xfrm>
            <a:off x="642938" y="3509367"/>
            <a:ext cx="3028950" cy="56078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6" name="Shape 12"/>
          <p:cNvSpPr/>
          <p:nvPr/>
        </p:nvSpPr>
        <p:spPr>
          <a:xfrm>
            <a:off x="642938" y="3509367"/>
            <a:ext cx="28575" cy="560784"/>
          </a:xfrm>
          <a:prstGeom prst="rect">
            <a:avLst/>
          </a:prstGeom>
          <a:solidFill>
            <a:srgbClr val="0B2447"/>
          </a:solidFill>
        </p:spPr>
      </p:sp>
      <p:sp>
        <p:nvSpPr>
          <p:cNvPr id="17" name="Text 13"/>
          <p:cNvSpPr/>
          <p:nvPr/>
        </p:nvSpPr>
        <p:spPr>
          <a:xfrm>
            <a:off x="750094" y="3616523"/>
            <a:ext cx="2814638" cy="17502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B2447"/>
                </a:solidFill>
              </a:rPr>
              <a:t>1.0 sun (STC)</a:t>
            </a:r>
            <a:endParaRPr lang="en-US" sz="885" dirty="0"/>
          </a:p>
        </p:txBody>
      </p:sp>
      <p:sp>
        <p:nvSpPr>
          <p:cNvPr id="18" name="Text 14"/>
          <p:cNvSpPr/>
          <p:nvPr/>
        </p:nvSpPr>
        <p:spPr>
          <a:xfrm>
            <a:off x="750094" y="3827264"/>
            <a:ext cx="2814638" cy="13573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5" dirty="0">
                <a:solidFill>
                  <a:srgbClr val="555555"/>
                </a:solidFill>
              </a:rPr>
              <a:t>Standard efficiency calibration</a:t>
            </a:r>
            <a:endParaRPr lang="en-US" sz="725" dirty="0"/>
          </a:p>
        </p:txBody>
      </p:sp>
      <p:sp>
        <p:nvSpPr>
          <p:cNvPr id="19" name="Shape 15"/>
          <p:cNvSpPr/>
          <p:nvPr/>
        </p:nvSpPr>
        <p:spPr>
          <a:xfrm>
            <a:off x="642938" y="4177308"/>
            <a:ext cx="3028950" cy="56078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0" name="Shape 16"/>
          <p:cNvSpPr/>
          <p:nvPr/>
        </p:nvSpPr>
        <p:spPr>
          <a:xfrm>
            <a:off x="642938" y="4177308"/>
            <a:ext cx="28575" cy="560784"/>
          </a:xfrm>
          <a:prstGeom prst="rect">
            <a:avLst/>
          </a:prstGeom>
          <a:solidFill>
            <a:srgbClr val="0B2447"/>
          </a:solidFill>
        </p:spPr>
      </p:sp>
      <p:sp>
        <p:nvSpPr>
          <p:cNvPr id="21" name="Text 17"/>
          <p:cNvSpPr/>
          <p:nvPr/>
        </p:nvSpPr>
        <p:spPr>
          <a:xfrm>
            <a:off x="750094" y="4284464"/>
            <a:ext cx="2814638" cy="17502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B2447"/>
                </a:solidFill>
              </a:rPr>
              <a:t>0.3 sun (Low Light)</a:t>
            </a:r>
            <a:endParaRPr lang="en-US" sz="885" dirty="0"/>
          </a:p>
        </p:txBody>
      </p:sp>
      <p:sp>
        <p:nvSpPr>
          <p:cNvPr id="22" name="Text 18"/>
          <p:cNvSpPr/>
          <p:nvPr/>
        </p:nvSpPr>
        <p:spPr>
          <a:xfrm>
            <a:off x="750094" y="4495205"/>
            <a:ext cx="2814638" cy="13573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5" dirty="0">
                <a:solidFill>
                  <a:srgbClr val="555555"/>
                </a:solidFill>
              </a:rPr>
              <a:t>Indoor/low-light performance evaluation</a:t>
            </a:r>
            <a:endParaRPr lang="en-US" sz="725" dirty="0"/>
          </a:p>
        </p:txBody>
      </p:sp>
      <p:sp>
        <p:nvSpPr>
          <p:cNvPr id="23" name="Shape 19"/>
          <p:cNvSpPr/>
          <p:nvPr/>
        </p:nvSpPr>
        <p:spPr>
          <a:xfrm>
            <a:off x="4171950" y="1343025"/>
            <a:ext cx="4543425" cy="1428750"/>
          </a:xfrm>
          <a:prstGeom prst="rect">
            <a:avLst/>
          </a:prstGeom>
          <a:solidFill>
            <a:srgbClr val="FFFFFF"/>
          </a:solidFill>
          <a:ln w="9144">
            <a:solidFill>
              <a:srgbClr val="E0E6ED"/>
            </a:solidFill>
            <a:prstDash val="solid"/>
          </a:ln>
        </p:spPr>
      </p:sp>
      <p:pic>
        <p:nvPicPr>
          <p:cNvPr id="2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825" y="1776115"/>
            <a:ext cx="107156" cy="142875"/>
          </a:xfrm>
          <a:prstGeom prst="rect">
            <a:avLst/>
          </a:prstGeom>
        </p:spPr>
      </p:pic>
      <p:sp>
        <p:nvSpPr>
          <p:cNvPr id="25" name="Text 20"/>
          <p:cNvSpPr/>
          <p:nvPr/>
        </p:nvSpPr>
        <p:spPr>
          <a:xfrm>
            <a:off x="4493419" y="1749326"/>
            <a:ext cx="1527618" cy="19466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5" b="1" dirty="0">
                <a:solidFill>
                  <a:srgbClr val="0B2447"/>
                </a:solidFill>
              </a:rPr>
              <a:t>Transient Pulse Mode</a:t>
            </a:r>
            <a:endParaRPr lang="en-US" sz="985" dirty="0"/>
          </a:p>
        </p:txBody>
      </p:sp>
      <p:sp>
        <p:nvSpPr>
          <p:cNvPr id="26" name="Shape 21"/>
          <p:cNvSpPr/>
          <p:nvPr/>
        </p:nvSpPr>
        <p:spPr>
          <a:xfrm>
            <a:off x="7741425" y="1743075"/>
            <a:ext cx="831075" cy="207169"/>
          </a:xfrm>
          <a:prstGeom prst="rect">
            <a:avLst/>
          </a:prstGeom>
          <a:solidFill>
            <a:srgbClr val="E0E6ED"/>
          </a:solidFill>
        </p:spPr>
      </p:sp>
      <p:sp>
        <p:nvSpPr>
          <p:cNvPr id="27" name="Text 22"/>
          <p:cNvSpPr/>
          <p:nvPr/>
        </p:nvSpPr>
        <p:spPr>
          <a:xfrm>
            <a:off x="7741425" y="1743075"/>
            <a:ext cx="831075" cy="207169"/>
          </a:xfrm>
          <a:prstGeom prst="rect">
            <a:avLst/>
          </a:prstGeom>
          <a:noFill/>
        </p:spPr>
        <p:txBody>
          <a:bodyPr wrap="square" lIns="85090" tIns="42545" rIns="85090" bIns="42545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85" b="1" dirty="0">
                <a:solidFill>
                  <a:srgbClr val="0B2447"/>
                </a:solidFill>
              </a:rPr>
              <a:t>Pulse &gt; 200ms</a:t>
            </a:r>
            <a:endParaRPr lang="en-US" sz="685" dirty="0"/>
          </a:p>
        </p:txBody>
      </p:sp>
      <p:sp>
        <p:nvSpPr>
          <p:cNvPr id="28" name="Text 23"/>
          <p:cNvSpPr/>
          <p:nvPr/>
        </p:nvSpPr>
        <p:spPr>
          <a:xfrm>
            <a:off x="4314825" y="2021681"/>
            <a:ext cx="4257675" cy="3429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5" dirty="0">
                <a:solidFill>
                  <a:srgbClr val="555555"/>
                </a:solidFill>
              </a:rPr>
              <a:t>Suitable for rapid I-V characteristic measurements, effectively avoiding the impact of device overheating on test results.</a:t>
            </a:r>
            <a:endParaRPr lang="en-US" sz="835" dirty="0"/>
          </a:p>
        </p:txBody>
      </p:sp>
      <p:sp>
        <p:nvSpPr>
          <p:cNvPr id="29" name="Shape 24"/>
          <p:cNvSpPr/>
          <p:nvPr/>
        </p:nvSpPr>
        <p:spPr>
          <a:xfrm>
            <a:off x="4171950" y="2907506"/>
            <a:ext cx="4543425" cy="1435894"/>
          </a:xfrm>
          <a:prstGeom prst="rect">
            <a:avLst/>
          </a:prstGeom>
          <a:solidFill>
            <a:srgbClr val="FFFFFF"/>
          </a:solidFill>
          <a:ln w="9144">
            <a:solidFill>
              <a:srgbClr val="E0E6ED"/>
            </a:solidFill>
            <a:prstDash val="solid"/>
          </a:ln>
        </p:spPr>
      </p:sp>
      <p:pic>
        <p:nvPicPr>
          <p:cNvPr id="30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825" y="3351312"/>
            <a:ext cx="178594" cy="142875"/>
          </a:xfrm>
          <a:prstGeom prst="rect">
            <a:avLst/>
          </a:prstGeom>
        </p:spPr>
      </p:pic>
      <p:sp>
        <p:nvSpPr>
          <p:cNvPr id="31" name="Text 25"/>
          <p:cNvSpPr/>
          <p:nvPr/>
        </p:nvSpPr>
        <p:spPr>
          <a:xfrm>
            <a:off x="4564856" y="3324523"/>
            <a:ext cx="2195001" cy="19466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5" b="1" dirty="0">
                <a:solidFill>
                  <a:srgbClr val="0B2447"/>
                </a:solidFill>
              </a:rPr>
              <a:t>Steady-State Continuous Mode</a:t>
            </a:r>
            <a:endParaRPr lang="en-US" sz="985" dirty="0"/>
          </a:p>
        </p:txBody>
      </p:sp>
      <p:sp>
        <p:nvSpPr>
          <p:cNvPr id="32" name="Shape 26"/>
          <p:cNvSpPr/>
          <p:nvPr/>
        </p:nvSpPr>
        <p:spPr>
          <a:xfrm>
            <a:off x="7873752" y="3318272"/>
            <a:ext cx="698748" cy="207169"/>
          </a:xfrm>
          <a:prstGeom prst="rect">
            <a:avLst/>
          </a:prstGeom>
          <a:solidFill>
            <a:srgbClr val="E0E6ED"/>
          </a:solidFill>
        </p:spPr>
      </p:sp>
      <p:sp>
        <p:nvSpPr>
          <p:cNvPr id="33" name="Text 27"/>
          <p:cNvSpPr/>
          <p:nvPr/>
        </p:nvSpPr>
        <p:spPr>
          <a:xfrm>
            <a:off x="7873752" y="3318272"/>
            <a:ext cx="698748" cy="207169"/>
          </a:xfrm>
          <a:prstGeom prst="rect">
            <a:avLst/>
          </a:prstGeom>
          <a:noFill/>
        </p:spPr>
        <p:txBody>
          <a:bodyPr wrap="square" lIns="85090" tIns="42545" rIns="85090" bIns="42545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85" b="1" dirty="0">
                <a:solidFill>
                  <a:srgbClr val="0B2447"/>
                </a:solidFill>
              </a:rPr>
              <a:t>24h - 1000h</a:t>
            </a:r>
            <a:endParaRPr lang="en-US" sz="685" dirty="0"/>
          </a:p>
        </p:txBody>
      </p:sp>
      <p:sp>
        <p:nvSpPr>
          <p:cNvPr id="34" name="Text 28"/>
          <p:cNvSpPr/>
          <p:nvPr/>
        </p:nvSpPr>
        <p:spPr>
          <a:xfrm>
            <a:off x="4314825" y="3596878"/>
            <a:ext cx="4257675" cy="3429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5" dirty="0">
                <a:solidFill>
                  <a:srgbClr val="555555"/>
                </a:solidFill>
              </a:rPr>
              <a:t>Specifically designed for long-term stability testing and aging experiments, meeting perovskite device lifetime evaluation requirements.</a:t>
            </a:r>
            <a:endParaRPr lang="en-US" sz="835" dirty="0"/>
          </a:p>
        </p:txBody>
      </p:sp>
      <p:sp>
        <p:nvSpPr>
          <p:cNvPr id="35" name="Shape 29"/>
          <p:cNvSpPr/>
          <p:nvPr/>
        </p:nvSpPr>
        <p:spPr>
          <a:xfrm>
            <a:off x="4171950" y="4486275"/>
            <a:ext cx="2200275" cy="714375"/>
          </a:xfrm>
          <a:prstGeom prst="rect">
            <a:avLst/>
          </a:prstGeom>
          <a:solidFill>
            <a:srgbClr val="0B2447"/>
          </a:solidFill>
        </p:spPr>
      </p:sp>
      <p:pic>
        <p:nvPicPr>
          <p:cNvPr id="3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825" y="4704159"/>
            <a:ext cx="214313" cy="285750"/>
          </a:xfrm>
          <a:prstGeom prst="rect">
            <a:avLst/>
          </a:prstGeom>
        </p:spPr>
      </p:pic>
      <p:sp>
        <p:nvSpPr>
          <p:cNvPr id="37" name="Text 30"/>
          <p:cNvSpPr/>
          <p:nvPr/>
        </p:nvSpPr>
        <p:spPr>
          <a:xfrm>
            <a:off x="4672013" y="4640759"/>
            <a:ext cx="1198476" cy="23395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5" b="1" dirty="0">
                <a:solidFill>
                  <a:srgbClr val="FFFFFF"/>
                </a:solidFill>
              </a:rPr>
              <a:t>10,000+ Hours</a:t>
            </a:r>
            <a:endParaRPr lang="en-US" sz="1195" dirty="0"/>
          </a:p>
        </p:txBody>
      </p:sp>
      <p:sp>
        <p:nvSpPr>
          <p:cNvPr id="38" name="Text 31"/>
          <p:cNvSpPr/>
          <p:nvPr/>
        </p:nvSpPr>
        <p:spPr>
          <a:xfrm>
            <a:off x="4672013" y="4910435"/>
            <a:ext cx="1198476" cy="13573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5" dirty="0">
                <a:solidFill>
                  <a:srgbClr val="FFFFFF">
                    <a:alpha val="90000"/>
                  </a:srgbClr>
                </a:solidFill>
              </a:rPr>
              <a:t>LED Light Source Lifetime</a:t>
            </a:r>
            <a:endParaRPr lang="en-US" sz="725" dirty="0"/>
          </a:p>
        </p:txBody>
      </p:sp>
      <p:sp>
        <p:nvSpPr>
          <p:cNvPr id="39" name="Shape 32"/>
          <p:cNvSpPr/>
          <p:nvPr/>
        </p:nvSpPr>
        <p:spPr>
          <a:xfrm>
            <a:off x="6515100" y="4486275"/>
            <a:ext cx="2200275" cy="714375"/>
          </a:xfrm>
          <a:prstGeom prst="rect">
            <a:avLst/>
          </a:prstGeom>
          <a:solidFill>
            <a:srgbClr val="0B2447"/>
          </a:solidFill>
        </p:spPr>
      </p:sp>
      <p:pic>
        <p:nvPicPr>
          <p:cNvPr id="40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7975" y="4704159"/>
            <a:ext cx="285750" cy="285750"/>
          </a:xfrm>
          <a:prstGeom prst="rect">
            <a:avLst/>
          </a:prstGeom>
        </p:spPr>
      </p:pic>
      <p:sp>
        <p:nvSpPr>
          <p:cNvPr id="41" name="Text 33"/>
          <p:cNvSpPr/>
          <p:nvPr/>
        </p:nvSpPr>
        <p:spPr>
          <a:xfrm>
            <a:off x="7086600" y="4640759"/>
            <a:ext cx="1271281" cy="23395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5" b="1" dirty="0">
                <a:solidFill>
                  <a:srgbClr val="FFFFFF"/>
                </a:solidFill>
              </a:rPr>
              <a:t>Water Cooling</a:t>
            </a:r>
            <a:endParaRPr lang="en-US" sz="1195" dirty="0"/>
          </a:p>
        </p:txBody>
      </p:sp>
      <p:sp>
        <p:nvSpPr>
          <p:cNvPr id="42" name="Text 34"/>
          <p:cNvSpPr/>
          <p:nvPr/>
        </p:nvSpPr>
        <p:spPr>
          <a:xfrm>
            <a:off x="7086600" y="4910435"/>
            <a:ext cx="1271281" cy="13573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5" dirty="0">
                <a:solidFill>
                  <a:srgbClr val="FFFFFF">
                    <a:alpha val="90000"/>
                  </a:srgbClr>
                </a:solidFill>
              </a:rPr>
              <a:t>Standard Industrial System</a:t>
            </a:r>
            <a:endParaRPr lang="en-US" sz="7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6348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428625"/>
            <a:ext cx="8715375" cy="700088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4" name="Shape 1"/>
          <p:cNvSpPr/>
          <p:nvPr/>
        </p:nvSpPr>
        <p:spPr>
          <a:xfrm>
            <a:off x="428625" y="428625"/>
            <a:ext cx="57150" cy="700088"/>
          </a:xfrm>
          <a:prstGeom prst="rect">
            <a:avLst/>
          </a:prstGeom>
          <a:solidFill>
            <a:srgbClr val="F5B900"/>
          </a:solidFill>
        </p:spPr>
      </p:sp>
      <p:sp>
        <p:nvSpPr>
          <p:cNvPr id="5" name="Text 2"/>
          <p:cNvSpPr/>
          <p:nvPr/>
        </p:nvSpPr>
        <p:spPr>
          <a:xfrm>
            <a:off x="571500" y="428625"/>
            <a:ext cx="8572500" cy="7000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10" b="1" dirty="0">
                <a:solidFill>
                  <a:srgbClr val="0B2447"/>
                </a:solidFill>
              </a:rPr>
              <a:t>Complete Solution</a:t>
            </a:r>
            <a:r>
              <a:rPr lang="en-US" sz="1810" b="1" dirty="0">
                <a:solidFill>
                  <a:srgbClr val="0B2447"/>
                </a:solidFill>
              </a:rPr>
              <a:t>
</a:t>
            </a:r>
            <a:r>
              <a:rPr lang="en-US" sz="1270" dirty="0">
                <a:solidFill>
                  <a:srgbClr val="0B2447"/>
                </a:solidFill>
              </a:rPr>
              <a:t>Comprehensive Support from Equipment to Service</a:t>
            </a:r>
            <a:endParaRPr lang="en-US" sz="1810" dirty="0"/>
          </a:p>
        </p:txBody>
      </p:sp>
      <p:sp>
        <p:nvSpPr>
          <p:cNvPr id="6" name="Shape 3"/>
          <p:cNvSpPr/>
          <p:nvPr/>
        </p:nvSpPr>
        <p:spPr>
          <a:xfrm>
            <a:off x="428625" y="1343025"/>
            <a:ext cx="4000500" cy="3143250"/>
          </a:xfrm>
          <a:prstGeom prst="rect">
            <a:avLst/>
          </a:prstGeom>
          <a:solidFill>
            <a:srgbClr val="FFFFFF">
              <a:alpha val="90000"/>
            </a:srgbClr>
          </a:solidFill>
          <a:ln w="9144">
            <a:solidFill>
              <a:srgbClr val="E0E6ED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517154"/>
            <a:ext cx="214313" cy="17145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92969" y="1485900"/>
            <a:ext cx="2597311" cy="23395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5" b="1" dirty="0">
                <a:solidFill>
                  <a:srgbClr val="0B2447"/>
                </a:solidFill>
              </a:rPr>
              <a:t>Turnkey System Configuration</a:t>
            </a:r>
            <a:endParaRPr lang="en-US" sz="1195" dirty="0"/>
          </a:p>
        </p:txBody>
      </p:sp>
      <p:sp>
        <p:nvSpPr>
          <p:cNvPr id="9" name="Shape 5"/>
          <p:cNvSpPr/>
          <p:nvPr/>
        </p:nvSpPr>
        <p:spPr>
          <a:xfrm>
            <a:off x="571500" y="1919883"/>
            <a:ext cx="285750" cy="285750"/>
          </a:xfrm>
          <a:prstGeom prst="ellipse">
            <a:avLst/>
          </a:prstGeom>
          <a:solidFill>
            <a:srgbClr val="E0E6ED"/>
          </a:solidFill>
        </p:spPr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1" y="1998464"/>
            <a:ext cx="128588" cy="128588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64406" y="1919883"/>
            <a:ext cx="1929259" cy="17502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B2447"/>
                </a:solidFill>
              </a:rPr>
              <a:t>Main System</a:t>
            </a:r>
            <a:endParaRPr lang="en-US" sz="885" dirty="0"/>
          </a:p>
        </p:txBody>
      </p:sp>
      <p:sp>
        <p:nvSpPr>
          <p:cNvPr id="12" name="Text 7"/>
          <p:cNvSpPr/>
          <p:nvPr/>
        </p:nvSpPr>
        <p:spPr>
          <a:xfrm>
            <a:off x="964406" y="2137767"/>
            <a:ext cx="1929259" cy="15001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80" dirty="0">
                <a:solidFill>
                  <a:srgbClr val="555555"/>
                </a:solidFill>
              </a:rPr>
              <a:t>LC-LED-AAA-300S Solar Simulator Host</a:t>
            </a:r>
            <a:endParaRPr lang="en-US" sz="780" dirty="0"/>
          </a:p>
        </p:txBody>
      </p:sp>
      <p:sp>
        <p:nvSpPr>
          <p:cNvPr id="13" name="Shape 8"/>
          <p:cNvSpPr/>
          <p:nvPr/>
        </p:nvSpPr>
        <p:spPr>
          <a:xfrm>
            <a:off x="571500" y="2402086"/>
            <a:ext cx="285750" cy="285750"/>
          </a:xfrm>
          <a:prstGeom prst="ellipse">
            <a:avLst/>
          </a:prstGeom>
          <a:solidFill>
            <a:srgbClr val="E0E6ED"/>
          </a:solidFill>
        </p:spPr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55" y="2480667"/>
            <a:ext cx="96441" cy="128588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964406" y="2402086"/>
            <a:ext cx="3177741" cy="17502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B2447"/>
                </a:solidFill>
              </a:rPr>
              <a:t>Power System</a:t>
            </a:r>
            <a:endParaRPr lang="en-US" sz="885" dirty="0"/>
          </a:p>
        </p:txBody>
      </p:sp>
      <p:sp>
        <p:nvSpPr>
          <p:cNvPr id="16" name="Text 10"/>
          <p:cNvSpPr/>
          <p:nvPr/>
        </p:nvSpPr>
        <p:spPr>
          <a:xfrm>
            <a:off x="964406" y="2619970"/>
            <a:ext cx="3177741" cy="15001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80" dirty="0">
                <a:solidFill>
                  <a:srgbClr val="555555"/>
                </a:solidFill>
              </a:rPr>
              <a:t>Standard 5000W isolation transformer, ensuring power stability</a:t>
            </a:r>
            <a:endParaRPr lang="en-US" sz="780" dirty="0"/>
          </a:p>
        </p:txBody>
      </p:sp>
      <p:sp>
        <p:nvSpPr>
          <p:cNvPr id="17" name="Shape 11"/>
          <p:cNvSpPr/>
          <p:nvPr/>
        </p:nvSpPr>
        <p:spPr>
          <a:xfrm>
            <a:off x="571500" y="2884289"/>
            <a:ext cx="285750" cy="285750"/>
          </a:xfrm>
          <a:prstGeom prst="ellipse">
            <a:avLst/>
          </a:prstGeom>
          <a:solidFill>
            <a:srgbClr val="E0E6ED"/>
          </a:solidFill>
        </p:spPr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1" y="2962870"/>
            <a:ext cx="128588" cy="128588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964406" y="2884289"/>
            <a:ext cx="3314700" cy="17502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B2447"/>
                </a:solidFill>
              </a:rPr>
              <a:t>Cooling System</a:t>
            </a:r>
            <a:endParaRPr lang="en-US" sz="885" dirty="0"/>
          </a:p>
        </p:txBody>
      </p:sp>
      <p:sp>
        <p:nvSpPr>
          <p:cNvPr id="20" name="Text 13"/>
          <p:cNvSpPr/>
          <p:nvPr/>
        </p:nvSpPr>
        <p:spPr>
          <a:xfrm>
            <a:off x="964406" y="3102173"/>
            <a:ext cx="3314700" cy="30003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80" dirty="0">
                <a:solidFill>
                  <a:srgbClr val="555555"/>
                </a:solidFill>
              </a:rPr>
              <a:t>Standard industrial-grade water chiller, ensuring stable long-term operation</a:t>
            </a:r>
            <a:endParaRPr lang="en-US" sz="780" dirty="0"/>
          </a:p>
        </p:txBody>
      </p:sp>
      <p:sp>
        <p:nvSpPr>
          <p:cNvPr id="21" name="Shape 14"/>
          <p:cNvSpPr/>
          <p:nvPr/>
        </p:nvSpPr>
        <p:spPr>
          <a:xfrm>
            <a:off x="571500" y="3516511"/>
            <a:ext cx="285750" cy="285750"/>
          </a:xfrm>
          <a:prstGeom prst="ellipse">
            <a:avLst/>
          </a:prstGeom>
          <a:solidFill>
            <a:srgbClr val="E0E6ED"/>
          </a:solidFill>
        </p:spPr>
      </p:sp>
      <p:pic>
        <p:nvPicPr>
          <p:cNvPr id="22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81" y="3595092"/>
            <a:ext cx="128588" cy="128588"/>
          </a:xfrm>
          <a:prstGeom prst="rect">
            <a:avLst/>
          </a:prstGeom>
        </p:spPr>
      </p:pic>
      <p:sp>
        <p:nvSpPr>
          <p:cNvPr id="23" name="Text 15"/>
          <p:cNvSpPr/>
          <p:nvPr/>
        </p:nvSpPr>
        <p:spPr>
          <a:xfrm>
            <a:off x="964406" y="3516511"/>
            <a:ext cx="3314700" cy="17502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B2447"/>
                </a:solidFill>
              </a:rPr>
              <a:t>Optical System</a:t>
            </a:r>
            <a:endParaRPr lang="en-US" sz="885" dirty="0"/>
          </a:p>
        </p:txBody>
      </p:sp>
      <p:sp>
        <p:nvSpPr>
          <p:cNvPr id="24" name="Text 16"/>
          <p:cNvSpPr/>
          <p:nvPr/>
        </p:nvSpPr>
        <p:spPr>
          <a:xfrm>
            <a:off x="964406" y="3734395"/>
            <a:ext cx="3314700" cy="30003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80" dirty="0">
                <a:solidFill>
                  <a:srgbClr val="555555"/>
                </a:solidFill>
              </a:rPr>
              <a:t>Built-in optical integrator and multiple lens groups, collimation angle &lt; 5°</a:t>
            </a:r>
            <a:endParaRPr lang="en-US" sz="780" dirty="0"/>
          </a:p>
        </p:txBody>
      </p:sp>
      <p:sp>
        <p:nvSpPr>
          <p:cNvPr id="25" name="Shape 17"/>
          <p:cNvSpPr/>
          <p:nvPr/>
        </p:nvSpPr>
        <p:spPr>
          <a:xfrm>
            <a:off x="4707731" y="1343025"/>
            <a:ext cx="4007644" cy="3143250"/>
          </a:xfrm>
          <a:prstGeom prst="rect">
            <a:avLst/>
          </a:prstGeom>
          <a:solidFill>
            <a:srgbClr val="FFFFFF">
              <a:alpha val="90000"/>
            </a:srgbClr>
          </a:solidFill>
          <a:ln w="9144">
            <a:solidFill>
              <a:srgbClr val="E0E6ED"/>
            </a:solidFill>
            <a:prstDash val="solid"/>
          </a:ln>
        </p:spPr>
      </p:sp>
      <p:pic>
        <p:nvPicPr>
          <p:cNvPr id="26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7750" y="1517154"/>
            <a:ext cx="171450" cy="171450"/>
          </a:xfrm>
          <a:prstGeom prst="rect">
            <a:avLst/>
          </a:prstGeom>
        </p:spPr>
      </p:pic>
      <p:sp>
        <p:nvSpPr>
          <p:cNvPr id="27" name="Text 18"/>
          <p:cNvSpPr/>
          <p:nvPr/>
        </p:nvSpPr>
        <p:spPr>
          <a:xfrm>
            <a:off x="5136356" y="1485900"/>
            <a:ext cx="2663307" cy="23395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5" b="1" dirty="0">
                <a:solidFill>
                  <a:srgbClr val="0B2447"/>
                </a:solidFill>
              </a:rPr>
              <a:t>Professional Service Guarantee</a:t>
            </a:r>
            <a:endParaRPr lang="en-US" sz="1195" dirty="0"/>
          </a:p>
        </p:txBody>
      </p:sp>
      <p:sp>
        <p:nvSpPr>
          <p:cNvPr id="28" name="Shape 19"/>
          <p:cNvSpPr/>
          <p:nvPr/>
        </p:nvSpPr>
        <p:spPr>
          <a:xfrm>
            <a:off x="4857750" y="1919883"/>
            <a:ext cx="285750" cy="285750"/>
          </a:xfrm>
          <a:prstGeom prst="ellipse">
            <a:avLst/>
          </a:prstGeom>
          <a:solidFill>
            <a:srgbClr val="E0E6ED"/>
          </a:solidFill>
        </p:spPr>
      </p:sp>
      <p:pic>
        <p:nvPicPr>
          <p:cNvPr id="2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6331" y="1998464"/>
            <a:ext cx="128588" cy="128588"/>
          </a:xfrm>
          <a:prstGeom prst="rect">
            <a:avLst/>
          </a:prstGeom>
        </p:spPr>
      </p:pic>
      <p:sp>
        <p:nvSpPr>
          <p:cNvPr id="30" name="Text 20"/>
          <p:cNvSpPr/>
          <p:nvPr/>
        </p:nvSpPr>
        <p:spPr>
          <a:xfrm>
            <a:off x="5250656" y="1919883"/>
            <a:ext cx="3186615" cy="17502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B2447"/>
                </a:solidFill>
              </a:rPr>
              <a:t>Installation &amp; Training</a:t>
            </a:r>
            <a:endParaRPr lang="en-US" sz="885" dirty="0"/>
          </a:p>
        </p:txBody>
      </p:sp>
      <p:sp>
        <p:nvSpPr>
          <p:cNvPr id="31" name="Text 21"/>
          <p:cNvSpPr/>
          <p:nvPr/>
        </p:nvSpPr>
        <p:spPr>
          <a:xfrm>
            <a:off x="5250656" y="2137767"/>
            <a:ext cx="3186615" cy="15001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80" dirty="0">
                <a:solidFill>
                  <a:srgbClr val="555555"/>
                </a:solidFill>
              </a:rPr>
              <a:t>Free on-site installation, commissioning, and operation training</a:t>
            </a:r>
            <a:endParaRPr lang="en-US" sz="780" dirty="0"/>
          </a:p>
        </p:txBody>
      </p:sp>
      <p:sp>
        <p:nvSpPr>
          <p:cNvPr id="32" name="Shape 22"/>
          <p:cNvSpPr/>
          <p:nvPr/>
        </p:nvSpPr>
        <p:spPr>
          <a:xfrm>
            <a:off x="4857750" y="2402086"/>
            <a:ext cx="285750" cy="285750"/>
          </a:xfrm>
          <a:prstGeom prst="ellipse">
            <a:avLst/>
          </a:prstGeom>
          <a:solidFill>
            <a:srgbClr val="E0E6ED"/>
          </a:solidFill>
        </p:spPr>
      </p:sp>
      <p:pic>
        <p:nvPicPr>
          <p:cNvPr id="33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6331" y="2480667"/>
            <a:ext cx="128588" cy="128588"/>
          </a:xfrm>
          <a:prstGeom prst="rect">
            <a:avLst/>
          </a:prstGeom>
        </p:spPr>
      </p:pic>
      <p:sp>
        <p:nvSpPr>
          <p:cNvPr id="34" name="Text 23"/>
          <p:cNvSpPr/>
          <p:nvPr/>
        </p:nvSpPr>
        <p:spPr>
          <a:xfrm>
            <a:off x="5250656" y="2402086"/>
            <a:ext cx="3321844" cy="17502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B2447"/>
                </a:solidFill>
              </a:rPr>
              <a:t>Technical Support</a:t>
            </a:r>
            <a:endParaRPr lang="en-US" sz="885" dirty="0"/>
          </a:p>
        </p:txBody>
      </p:sp>
      <p:sp>
        <p:nvSpPr>
          <p:cNvPr id="35" name="Text 24"/>
          <p:cNvSpPr/>
          <p:nvPr/>
        </p:nvSpPr>
        <p:spPr>
          <a:xfrm>
            <a:off x="5250656" y="2619970"/>
            <a:ext cx="3321844" cy="30003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80" dirty="0">
                <a:solidFill>
                  <a:srgbClr val="555555"/>
                </a:solidFill>
              </a:rPr>
              <a:t>Instant phone support on working days, answering technical questions anytime</a:t>
            </a:r>
            <a:endParaRPr lang="en-US" sz="780" dirty="0"/>
          </a:p>
        </p:txBody>
      </p:sp>
      <p:sp>
        <p:nvSpPr>
          <p:cNvPr id="36" name="Shape 25"/>
          <p:cNvSpPr/>
          <p:nvPr/>
        </p:nvSpPr>
        <p:spPr>
          <a:xfrm>
            <a:off x="4857750" y="3034308"/>
            <a:ext cx="285750" cy="285750"/>
          </a:xfrm>
          <a:prstGeom prst="ellipse">
            <a:avLst/>
          </a:prstGeom>
          <a:solidFill>
            <a:srgbClr val="E0E6ED"/>
          </a:solidFill>
        </p:spPr>
      </p:sp>
      <p:pic>
        <p:nvPicPr>
          <p:cNvPr id="37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6331" y="3112889"/>
            <a:ext cx="128588" cy="128588"/>
          </a:xfrm>
          <a:prstGeom prst="rect">
            <a:avLst/>
          </a:prstGeom>
        </p:spPr>
      </p:pic>
      <p:sp>
        <p:nvSpPr>
          <p:cNvPr id="38" name="Text 26"/>
          <p:cNvSpPr/>
          <p:nvPr/>
        </p:nvSpPr>
        <p:spPr>
          <a:xfrm>
            <a:off x="5250656" y="3034308"/>
            <a:ext cx="2860653" cy="17502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B2447"/>
                </a:solidFill>
              </a:rPr>
              <a:t>Rapid Response</a:t>
            </a:r>
            <a:endParaRPr lang="en-US" sz="885" dirty="0"/>
          </a:p>
        </p:txBody>
      </p:sp>
      <p:sp>
        <p:nvSpPr>
          <p:cNvPr id="39" name="Text 27"/>
          <p:cNvSpPr/>
          <p:nvPr/>
        </p:nvSpPr>
        <p:spPr>
          <a:xfrm>
            <a:off x="5250656" y="3252192"/>
            <a:ext cx="2860653" cy="15001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80" dirty="0">
                <a:solidFill>
                  <a:srgbClr val="555555"/>
                </a:solidFill>
              </a:rPr>
              <a:t>48-hour on-site service commitment, reducing downtime</a:t>
            </a:r>
            <a:endParaRPr lang="en-US" sz="780" dirty="0"/>
          </a:p>
        </p:txBody>
      </p:sp>
      <p:sp>
        <p:nvSpPr>
          <p:cNvPr id="40" name="Shape 28"/>
          <p:cNvSpPr/>
          <p:nvPr/>
        </p:nvSpPr>
        <p:spPr>
          <a:xfrm>
            <a:off x="4857750" y="3516511"/>
            <a:ext cx="285750" cy="285750"/>
          </a:xfrm>
          <a:prstGeom prst="ellipse">
            <a:avLst/>
          </a:prstGeom>
          <a:solidFill>
            <a:srgbClr val="E0E6ED"/>
          </a:solidFill>
        </p:spPr>
      </p:sp>
      <p:pic>
        <p:nvPicPr>
          <p:cNvPr id="41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36331" y="3595092"/>
            <a:ext cx="128588" cy="128588"/>
          </a:xfrm>
          <a:prstGeom prst="rect">
            <a:avLst/>
          </a:prstGeom>
        </p:spPr>
      </p:pic>
      <p:sp>
        <p:nvSpPr>
          <p:cNvPr id="42" name="Text 29"/>
          <p:cNvSpPr/>
          <p:nvPr/>
        </p:nvSpPr>
        <p:spPr>
          <a:xfrm>
            <a:off x="5250656" y="3516511"/>
            <a:ext cx="3321844" cy="17502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B2447"/>
                </a:solidFill>
              </a:rPr>
              <a:t>Quality Assurance</a:t>
            </a:r>
            <a:endParaRPr lang="en-US" sz="885" dirty="0"/>
          </a:p>
        </p:txBody>
      </p:sp>
      <p:sp>
        <p:nvSpPr>
          <p:cNvPr id="43" name="Text 30"/>
          <p:cNvSpPr/>
          <p:nvPr/>
        </p:nvSpPr>
        <p:spPr>
          <a:xfrm>
            <a:off x="5250656" y="3734395"/>
            <a:ext cx="3321844" cy="30003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780" dirty="0">
                <a:solidFill>
                  <a:srgbClr val="555555"/>
                </a:solidFill>
              </a:rPr>
              <a:t>One-year free warranty for the entire machine, long-term supply guarantee for core components</a:t>
            </a:r>
            <a:endParaRPr lang="en-US" sz="780" dirty="0"/>
          </a:p>
        </p:txBody>
      </p:sp>
      <p:sp>
        <p:nvSpPr>
          <p:cNvPr id="44" name="Shape 31"/>
          <p:cNvSpPr/>
          <p:nvPr/>
        </p:nvSpPr>
        <p:spPr>
          <a:xfrm>
            <a:off x="428625" y="4629150"/>
            <a:ext cx="8286750" cy="534330"/>
          </a:xfrm>
          <a:prstGeom prst="rect">
            <a:avLst/>
          </a:prstGeom>
          <a:solidFill>
            <a:srgbClr val="0B2447"/>
          </a:solidFill>
        </p:spPr>
      </p:sp>
      <p:pic>
        <p:nvPicPr>
          <p:cNvPr id="45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500" y="4810590"/>
            <a:ext cx="171450" cy="171450"/>
          </a:xfrm>
          <a:prstGeom prst="rect">
            <a:avLst/>
          </a:prstGeom>
        </p:spPr>
      </p:pic>
      <p:sp>
        <p:nvSpPr>
          <p:cNvPr id="46" name="Text 32"/>
          <p:cNvSpPr/>
          <p:nvPr/>
        </p:nvSpPr>
        <p:spPr>
          <a:xfrm>
            <a:off x="885825" y="4736306"/>
            <a:ext cx="7686675" cy="32001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85" b="1" dirty="0">
                <a:solidFill>
                  <a:srgbClr val="FFFFFF"/>
                </a:solidFill>
              </a:rPr>
              <a:t>Application Environment Recommendations:</a:t>
            </a:r>
            <a:r>
              <a:rPr lang="en-US" sz="835" dirty="0">
                <a:solidFill>
                  <a:srgbClr val="FFFFFF"/>
                </a:solidFill>
              </a:rPr>
              <a:t> To ensure optimal performance, it is recommended to use in a constant temperature and </a:t>
            </a:r>
            <a:r>
              <a:rPr lang="en-US" sz="835" dirty="0">
                <a:solidFill>
                  <a:srgbClr val="FFFFFF"/>
                </a:solidFill>
              </a:rPr>
              <a:t>humidity environment with air conditioning, with ambient temperature preferably not exceeding 25℃.</a:t>
            </a:r>
            <a:endParaRPr lang="en-US" sz="78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14785" y="1119783"/>
            <a:ext cx="714375" cy="42863"/>
          </a:xfrm>
          <a:prstGeom prst="rect">
            <a:avLst/>
          </a:prstGeom>
          <a:solidFill>
            <a:srgbClr val="F5B900"/>
          </a:solidFill>
        </p:spPr>
      </p:sp>
      <p:sp>
        <p:nvSpPr>
          <p:cNvPr id="4" name="Text 1"/>
          <p:cNvSpPr/>
          <p:nvPr/>
        </p:nvSpPr>
        <p:spPr>
          <a:xfrm>
            <a:off x="1729513" y="553641"/>
            <a:ext cx="5684946" cy="46613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5" b="1" dirty="0">
                <a:solidFill>
                  <a:srgbClr val="0B2447"/>
                </a:solidFill>
              </a:rPr>
              <a:t>Why Choose Lecheng Intelligent?</a:t>
            </a:r>
            <a:endParaRPr lang="en-US" sz="2435" dirty="0"/>
          </a:p>
        </p:txBody>
      </p:sp>
      <p:sp>
        <p:nvSpPr>
          <p:cNvPr id="5" name="Shape 2"/>
          <p:cNvSpPr/>
          <p:nvPr/>
        </p:nvSpPr>
        <p:spPr>
          <a:xfrm>
            <a:off x="428625" y="1448395"/>
            <a:ext cx="1910953" cy="2336006"/>
          </a:xfrm>
          <a:prstGeom prst="rect">
            <a:avLst/>
          </a:prstGeom>
          <a:solidFill>
            <a:srgbClr val="FFFFFF">
              <a:alpha val="90000"/>
            </a:srgbClr>
          </a:solidFill>
          <a:ln w="9144">
            <a:solidFill>
              <a:srgbClr val="E0E6ED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1092994" y="1662708"/>
            <a:ext cx="571500" cy="571500"/>
          </a:xfrm>
          <a:prstGeom prst="ellipse">
            <a:avLst/>
          </a:prstGeom>
          <a:solidFill>
            <a:srgbClr val="0B2447"/>
          </a:solidFill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156" y="1819870"/>
            <a:ext cx="257175" cy="25717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71500" y="2377083"/>
            <a:ext cx="1614488" cy="38576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0B2447"/>
                </a:solidFill>
              </a:rPr>
              <a:t>Technology Leadership</a:t>
            </a:r>
            <a:endParaRPr lang="en-US" sz="1090" dirty="0"/>
          </a:p>
        </p:txBody>
      </p:sp>
      <p:sp>
        <p:nvSpPr>
          <p:cNvPr id="9" name="Text 5"/>
          <p:cNvSpPr/>
          <p:nvPr/>
        </p:nvSpPr>
        <p:spPr>
          <a:xfrm>
            <a:off x="571500" y="2870002"/>
            <a:ext cx="1614488" cy="6858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835" dirty="0">
                <a:solidFill>
                  <a:srgbClr val="555555"/>
                </a:solidFill>
              </a:rPr>
              <a:t>International A+ standard </a:t>
            </a:r>
            <a:r>
              <a:rPr lang="en-US" sz="835" dirty="0">
                <a:solidFill>
                  <a:srgbClr val="555555"/>
                </a:solidFill>
              </a:rPr>
              <a:t>certification</a:t>
            </a:r>
            <a:r>
              <a:rPr lang="en-US" sz="835" dirty="0">
                <a:solidFill>
                  <a:srgbClr val="555555"/>
                </a:solidFill>
              </a:rPr>
              <a:t>
</a:t>
            </a:r>
            <a:r>
              <a:rPr lang="en-US" sz="835" dirty="0">
                <a:solidFill>
                  <a:srgbClr val="555555"/>
                </a:solidFill>
              </a:rPr>
              <a:t>Optical shaping system </a:t>
            </a:r>
            <a:r>
              <a:rPr lang="en-US" sz="835" dirty="0">
                <a:solidFill>
                  <a:srgbClr val="555555"/>
                </a:solidFill>
              </a:rPr>
              <a:t>ensures testing accuracy</a:t>
            </a:r>
            <a:endParaRPr lang="en-US" sz="835" dirty="0"/>
          </a:p>
        </p:txBody>
      </p:sp>
      <p:sp>
        <p:nvSpPr>
          <p:cNvPr id="10" name="Shape 6"/>
          <p:cNvSpPr/>
          <p:nvPr/>
        </p:nvSpPr>
        <p:spPr>
          <a:xfrm>
            <a:off x="2543175" y="1448395"/>
            <a:ext cx="1914525" cy="2336006"/>
          </a:xfrm>
          <a:prstGeom prst="rect">
            <a:avLst/>
          </a:prstGeom>
          <a:solidFill>
            <a:srgbClr val="FFFFFF">
              <a:alpha val="90000"/>
            </a:srgbClr>
          </a:solidFill>
          <a:ln w="9144">
            <a:solidFill>
              <a:srgbClr val="E0E6ED"/>
            </a:solidFill>
            <a:prstDash val="solid"/>
          </a:ln>
        </p:spPr>
      </p:sp>
      <p:sp>
        <p:nvSpPr>
          <p:cNvPr id="11" name="Shape 7"/>
          <p:cNvSpPr/>
          <p:nvPr/>
        </p:nvSpPr>
        <p:spPr>
          <a:xfrm>
            <a:off x="3212902" y="1662708"/>
            <a:ext cx="571500" cy="571500"/>
          </a:xfrm>
          <a:prstGeom prst="ellipse">
            <a:avLst/>
          </a:prstGeom>
          <a:solidFill>
            <a:srgbClr val="0B2447"/>
          </a:solidFill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917" y="1819870"/>
            <a:ext cx="321469" cy="257175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2772612" y="2377083"/>
            <a:ext cx="1452051" cy="38576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0B2447"/>
                </a:solidFill>
              </a:rPr>
              <a:t>Professional Focus</a:t>
            </a:r>
            <a:endParaRPr lang="en-US" sz="1090" dirty="0"/>
          </a:p>
        </p:txBody>
      </p:sp>
      <p:sp>
        <p:nvSpPr>
          <p:cNvPr id="14" name="Text 9"/>
          <p:cNvSpPr/>
          <p:nvPr/>
        </p:nvSpPr>
        <p:spPr>
          <a:xfrm>
            <a:off x="2689622" y="2870002"/>
            <a:ext cx="1618059" cy="6858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835" dirty="0">
                <a:solidFill>
                  <a:srgbClr val="555555"/>
                </a:solidFill>
              </a:rPr>
              <a:t>Designed specifically for </a:t>
            </a:r>
            <a:r>
              <a:rPr lang="en-US" sz="835" dirty="0">
                <a:solidFill>
                  <a:srgbClr val="555555"/>
                </a:solidFill>
              </a:rPr>
              <a:t>perovskite PV applications</a:t>
            </a:r>
            <a:r>
              <a:rPr lang="en-US" sz="835" dirty="0">
                <a:solidFill>
                  <a:srgbClr val="555555"/>
                </a:solidFill>
              </a:rPr>
              <a:t>
</a:t>
            </a:r>
            <a:r>
              <a:rPr lang="en-US" sz="835" dirty="0">
                <a:solidFill>
                  <a:srgbClr val="555555"/>
                </a:solidFill>
              </a:rPr>
              <a:t>Precise spectral matching </a:t>
            </a:r>
            <a:r>
              <a:rPr lang="en-US" sz="835" dirty="0">
                <a:solidFill>
                  <a:srgbClr val="555555"/>
                </a:solidFill>
              </a:rPr>
              <a:t>across all bands</a:t>
            </a:r>
            <a:endParaRPr lang="en-US" sz="835" dirty="0"/>
          </a:p>
        </p:txBody>
      </p:sp>
      <p:sp>
        <p:nvSpPr>
          <p:cNvPr id="15" name="Shape 10"/>
          <p:cNvSpPr/>
          <p:nvPr/>
        </p:nvSpPr>
        <p:spPr>
          <a:xfrm>
            <a:off x="4664869" y="1448395"/>
            <a:ext cx="1918097" cy="2336006"/>
          </a:xfrm>
          <a:prstGeom prst="rect">
            <a:avLst/>
          </a:prstGeom>
          <a:solidFill>
            <a:srgbClr val="FFFFFF">
              <a:alpha val="90000"/>
            </a:srgbClr>
          </a:solidFill>
          <a:ln w="9144">
            <a:solidFill>
              <a:srgbClr val="E0E6ED"/>
            </a:solidFill>
            <a:prstDash val="solid"/>
          </a:ln>
        </p:spPr>
      </p:sp>
      <p:sp>
        <p:nvSpPr>
          <p:cNvPr id="16" name="Shape 11"/>
          <p:cNvSpPr/>
          <p:nvPr/>
        </p:nvSpPr>
        <p:spPr>
          <a:xfrm>
            <a:off x="5339953" y="1662708"/>
            <a:ext cx="571500" cy="571500"/>
          </a:xfrm>
          <a:prstGeom prst="ellipse">
            <a:avLst/>
          </a:prstGeom>
          <a:solidFill>
            <a:srgbClr val="0B2447"/>
          </a:solidFill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969" y="1819870"/>
            <a:ext cx="321469" cy="25717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4910519" y="2377083"/>
            <a:ext cx="1430341" cy="38576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0B2447"/>
                </a:solidFill>
              </a:rPr>
              <a:t>Flexible &amp; Reliable</a:t>
            </a:r>
            <a:endParaRPr lang="en-US" sz="1090" dirty="0"/>
          </a:p>
        </p:txBody>
      </p:sp>
      <p:sp>
        <p:nvSpPr>
          <p:cNvPr id="19" name="Text 13"/>
          <p:cNvSpPr/>
          <p:nvPr/>
        </p:nvSpPr>
        <p:spPr>
          <a:xfrm>
            <a:off x="4814888" y="2870002"/>
            <a:ext cx="1621631" cy="6858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835" dirty="0">
                <a:solidFill>
                  <a:srgbClr val="555555"/>
                </a:solidFill>
              </a:rPr>
              <a:t>Dual-mode operation, wide-</a:t>
            </a:r>
            <a:r>
              <a:rPr lang="en-US" sz="835" dirty="0">
                <a:solidFill>
                  <a:srgbClr val="555555"/>
                </a:solidFill>
              </a:rPr>
              <a:t>range adjustment</a:t>
            </a:r>
            <a:r>
              <a:rPr lang="en-US" sz="835" dirty="0">
                <a:solidFill>
                  <a:srgbClr val="555555"/>
                </a:solidFill>
              </a:rPr>
              <a:t>
</a:t>
            </a:r>
            <a:r>
              <a:rPr lang="en-US" sz="835" dirty="0">
                <a:solidFill>
                  <a:srgbClr val="555555"/>
                </a:solidFill>
              </a:rPr>
              <a:t>10,000-hour ultra-long </a:t>
            </a:r>
            <a:r>
              <a:rPr lang="en-US" sz="835" dirty="0">
                <a:solidFill>
                  <a:srgbClr val="555555"/>
                </a:solidFill>
              </a:rPr>
              <a:t>lifetime</a:t>
            </a:r>
            <a:endParaRPr lang="en-US" sz="835" dirty="0"/>
          </a:p>
        </p:txBody>
      </p:sp>
      <p:sp>
        <p:nvSpPr>
          <p:cNvPr id="20" name="Shape 14"/>
          <p:cNvSpPr/>
          <p:nvPr/>
        </p:nvSpPr>
        <p:spPr>
          <a:xfrm>
            <a:off x="6793706" y="1448395"/>
            <a:ext cx="1921669" cy="2336006"/>
          </a:xfrm>
          <a:prstGeom prst="rect">
            <a:avLst/>
          </a:prstGeom>
          <a:solidFill>
            <a:srgbClr val="FFFFFF">
              <a:alpha val="90000"/>
            </a:srgbClr>
          </a:solidFill>
          <a:ln w="9144">
            <a:solidFill>
              <a:srgbClr val="E0E6ED"/>
            </a:solidFill>
            <a:prstDash val="solid"/>
          </a:ln>
        </p:spPr>
      </p:sp>
      <p:sp>
        <p:nvSpPr>
          <p:cNvPr id="21" name="Shape 15"/>
          <p:cNvSpPr/>
          <p:nvPr/>
        </p:nvSpPr>
        <p:spPr>
          <a:xfrm>
            <a:off x="7474148" y="1669852"/>
            <a:ext cx="571500" cy="571500"/>
          </a:xfrm>
          <a:prstGeom prst="ellipse">
            <a:avLst/>
          </a:prstGeom>
          <a:solidFill>
            <a:srgbClr val="0B2447"/>
          </a:solidFill>
        </p:spPr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1311" y="1827014"/>
            <a:ext cx="257175" cy="257175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6947297" y="2384227"/>
            <a:ext cx="1625203" cy="38576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0B2447"/>
                </a:solidFill>
              </a:rPr>
              <a:t>Comprehensive Service</a:t>
            </a:r>
            <a:endParaRPr lang="en-US" sz="1090" dirty="0"/>
          </a:p>
        </p:txBody>
      </p:sp>
      <p:sp>
        <p:nvSpPr>
          <p:cNvPr id="24" name="Text 17"/>
          <p:cNvSpPr/>
          <p:nvPr/>
        </p:nvSpPr>
        <p:spPr>
          <a:xfrm>
            <a:off x="6947297" y="2877145"/>
            <a:ext cx="1625203" cy="6858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835" dirty="0">
                <a:solidFill>
                  <a:srgbClr val="555555"/>
                </a:solidFill>
              </a:rPr>
              <a:t>From installation training to </a:t>
            </a:r>
            <a:r>
              <a:rPr lang="en-US" sz="835" dirty="0">
                <a:solidFill>
                  <a:srgbClr val="555555"/>
                </a:solidFill>
              </a:rPr>
              <a:t>after-sales maintenance</a:t>
            </a:r>
            <a:r>
              <a:rPr lang="en-US" sz="835" dirty="0">
                <a:solidFill>
                  <a:srgbClr val="555555"/>
                </a:solidFill>
              </a:rPr>
              <a:t>
</a:t>
            </a:r>
            <a:r>
              <a:rPr lang="en-US" sz="835" dirty="0">
                <a:solidFill>
                  <a:srgbClr val="555555"/>
                </a:solidFill>
              </a:rPr>
              <a:t>Full-range professional </a:t>
            </a:r>
            <a:r>
              <a:rPr lang="en-US" sz="835" dirty="0">
                <a:solidFill>
                  <a:srgbClr val="555555"/>
                </a:solidFill>
              </a:rPr>
              <a:t>support</a:t>
            </a:r>
            <a:endParaRPr lang="en-US" sz="835" dirty="0"/>
          </a:p>
        </p:txBody>
      </p:sp>
      <p:sp>
        <p:nvSpPr>
          <p:cNvPr id="25" name="Shape 18"/>
          <p:cNvSpPr/>
          <p:nvPr/>
        </p:nvSpPr>
        <p:spPr>
          <a:xfrm>
            <a:off x="0" y="4052292"/>
            <a:ext cx="9144000" cy="1091208"/>
          </a:xfrm>
          <a:prstGeom prst="rect">
            <a:avLst/>
          </a:prstGeom>
          <a:solidFill>
            <a:srgbClr val="0B2447"/>
          </a:solidFill>
        </p:spPr>
      </p:sp>
      <p:sp>
        <p:nvSpPr>
          <p:cNvPr id="26" name="Text 19"/>
          <p:cNvSpPr/>
          <p:nvPr/>
        </p:nvSpPr>
        <p:spPr>
          <a:xfrm>
            <a:off x="428625" y="4338042"/>
            <a:ext cx="8286750" cy="27324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395" b="1" kern="0" spc="1" dirty="0">
                <a:solidFill>
                  <a:srgbClr val="FFFFFF"/>
                </a:solidFill>
              </a:rPr>
              <a:t>Lecheng Intelligent</a:t>
            </a:r>
            <a:endParaRPr lang="en-US" sz="1395" dirty="0"/>
          </a:p>
        </p:txBody>
      </p:sp>
      <p:sp>
        <p:nvSpPr>
          <p:cNvPr id="27" name="Text 20"/>
          <p:cNvSpPr/>
          <p:nvPr/>
        </p:nvSpPr>
        <p:spPr>
          <a:xfrm>
            <a:off x="428625" y="4682728"/>
            <a:ext cx="8286750" cy="17502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40" kern="0" spc="1" dirty="0">
                <a:solidFill>
                  <a:srgbClr val="F5B900"/>
                </a:solidFill>
              </a:rPr>
              <a:t>Let us work together to drive innovation and development in perovskite photovoltaic technology</a:t>
            </a:r>
            <a:endParaRPr lang="en-US" sz="94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4"/>
          <p:cNvSpPr/>
          <p:nvPr>
            <p:custDataLst>
              <p:tags r:id="rId1"/>
            </p:custDataLst>
          </p:nvPr>
        </p:nvSpPr>
        <p:spPr>
          <a:xfrm>
            <a:off x="261620" y="1971675"/>
            <a:ext cx="2749550" cy="12306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pPr marL="0" indent="0" algn="l">
              <a:lnSpc>
                <a:spcPts val="3200"/>
              </a:lnSpc>
              <a:buNone/>
            </a:pPr>
            <a:r>
              <a:rPr lang="en-US" sz="2435" b="1" dirty="0">
                <a:solidFill>
                  <a:schemeClr val="bg1"/>
                </a:solidFill>
              </a:rPr>
              <a:t>Looking forward to creating the future with you</a:t>
            </a:r>
            <a:endParaRPr lang="en-US" sz="2435" b="1" dirty="0">
              <a:solidFill>
                <a:schemeClr val="bg1"/>
              </a:solidFill>
            </a:endParaRPr>
          </a:p>
        </p:txBody>
      </p:sp>
      <p:sp>
        <p:nvSpPr>
          <p:cNvPr id="3" name="Shape 6"/>
          <p:cNvSpPr/>
          <p:nvPr>
            <p:custDataLst>
              <p:tags r:id="rId2"/>
            </p:custDataLst>
          </p:nvPr>
        </p:nvSpPr>
        <p:spPr>
          <a:xfrm>
            <a:off x="4857750" y="1525369"/>
            <a:ext cx="3857625" cy="2469952"/>
          </a:xfrm>
          <a:prstGeom prst="rect">
            <a:avLst/>
          </a:prstGeom>
          <a:solidFill>
            <a:srgbClr val="F7FAFC"/>
          </a:solidFill>
          <a:ln w="9144">
            <a:solidFill>
              <a:srgbClr val="E2E8F0"/>
            </a:solidFill>
            <a:prstDash val="solid"/>
          </a:ln>
        </p:spPr>
        <p:txBody>
          <a:bodyPr/>
          <a:p>
            <a:endParaRPr sz="1350"/>
          </a:p>
        </p:txBody>
      </p:sp>
      <p:sp>
        <p:nvSpPr>
          <p:cNvPr id="10" name="Text 7"/>
          <p:cNvSpPr/>
          <p:nvPr>
            <p:custDataLst>
              <p:tags r:id="rId3"/>
            </p:custDataLst>
          </p:nvPr>
        </p:nvSpPr>
        <p:spPr>
          <a:xfrm>
            <a:off x="5143500" y="1818263"/>
            <a:ext cx="687070" cy="15367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p>
            <a:pPr marL="0" indent="0" algn="l">
              <a:lnSpc>
                <a:spcPts val="1200"/>
              </a:lnSpc>
              <a:buNone/>
            </a:pPr>
            <a:r>
              <a:rPr lang="en-US" sz="885" b="1" kern="0" spc="1" dirty="0">
                <a:solidFill>
                  <a:srgbClr val="FF6B00"/>
                </a:solidFill>
              </a:rPr>
              <a:t>Get in Touch</a:t>
            </a:r>
            <a:endParaRPr lang="en-US" sz="885" dirty="0"/>
          </a:p>
        </p:txBody>
      </p:sp>
      <p:sp>
        <p:nvSpPr>
          <p:cNvPr id="11" name="Text 8"/>
          <p:cNvSpPr/>
          <p:nvPr>
            <p:custDataLst>
              <p:tags r:id="rId4"/>
            </p:custDataLst>
          </p:nvPr>
        </p:nvSpPr>
        <p:spPr>
          <a:xfrm>
            <a:off x="5143500" y="2207597"/>
            <a:ext cx="126365" cy="11493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p>
            <a:pPr marL="0" indent="0" algn="l">
              <a:lnSpc>
                <a:spcPts val="900"/>
              </a:lnSpc>
              <a:buNone/>
            </a:pPr>
            <a:r>
              <a:rPr lang="en-US" sz="685" b="1" dirty="0">
                <a:solidFill>
                  <a:srgbClr val="A0AEC0"/>
                </a:solidFill>
              </a:rPr>
              <a:t>Tel</a:t>
            </a:r>
            <a:endParaRPr lang="en-US" sz="685" dirty="0"/>
          </a:p>
        </p:txBody>
      </p:sp>
      <p:sp>
        <p:nvSpPr>
          <p:cNvPr id="12" name="Text 9"/>
          <p:cNvSpPr/>
          <p:nvPr>
            <p:custDataLst>
              <p:tags r:id="rId5"/>
            </p:custDataLst>
          </p:nvPr>
        </p:nvSpPr>
        <p:spPr>
          <a:xfrm>
            <a:off x="5143500" y="2387977"/>
            <a:ext cx="1137920" cy="17907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p>
            <a:pPr marL="0" indent="0" algn="l">
              <a:lnSpc>
                <a:spcPts val="1400"/>
              </a:lnSpc>
              <a:buNone/>
            </a:pPr>
            <a:r>
              <a:rPr lang="en-US" sz="985" b="1" dirty="0">
                <a:solidFill>
                  <a:srgbClr val="111111"/>
                </a:solidFill>
              </a:rPr>
              <a:t>+86-153-2185-6437</a:t>
            </a:r>
            <a:endParaRPr lang="en-US" sz="985" dirty="0"/>
          </a:p>
        </p:txBody>
      </p:sp>
      <p:sp>
        <p:nvSpPr>
          <p:cNvPr id="13" name="Text 10"/>
          <p:cNvSpPr/>
          <p:nvPr>
            <p:custDataLst>
              <p:tags r:id="rId6"/>
            </p:custDataLst>
          </p:nvPr>
        </p:nvSpPr>
        <p:spPr>
          <a:xfrm>
            <a:off x="5143500" y="2761238"/>
            <a:ext cx="231775" cy="11493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p>
            <a:pPr marL="0" indent="0" algn="l">
              <a:lnSpc>
                <a:spcPts val="900"/>
              </a:lnSpc>
              <a:buNone/>
            </a:pPr>
            <a:r>
              <a:rPr lang="en-US" sz="685" b="1" dirty="0">
                <a:solidFill>
                  <a:srgbClr val="A0AEC0"/>
                </a:solidFill>
              </a:rPr>
              <a:t>Email</a:t>
            </a:r>
            <a:endParaRPr lang="en-US" sz="685" dirty="0"/>
          </a:p>
        </p:txBody>
      </p:sp>
      <p:sp>
        <p:nvSpPr>
          <p:cNvPr id="14" name="Text 11"/>
          <p:cNvSpPr/>
          <p:nvPr>
            <p:custDataLst>
              <p:tags r:id="rId7"/>
            </p:custDataLst>
          </p:nvPr>
        </p:nvSpPr>
        <p:spPr>
          <a:xfrm>
            <a:off x="5143500" y="2941618"/>
            <a:ext cx="1143000" cy="17907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p>
            <a:pPr marL="0" indent="0" algn="l">
              <a:lnSpc>
                <a:spcPts val="1400"/>
              </a:lnSpc>
              <a:buNone/>
            </a:pPr>
            <a:r>
              <a:rPr lang="en-US" sz="985" b="1" dirty="0">
                <a:solidFill>
                  <a:srgbClr val="111111"/>
                </a:solidFill>
              </a:rPr>
              <a:t>wj.yan@lcintel.com</a:t>
            </a:r>
            <a:endParaRPr lang="en-US" sz="985" dirty="0"/>
          </a:p>
        </p:txBody>
      </p:sp>
      <p:sp>
        <p:nvSpPr>
          <p:cNvPr id="15" name="Text 12"/>
          <p:cNvSpPr/>
          <p:nvPr>
            <p:custDataLst>
              <p:tags r:id="rId8"/>
            </p:custDataLst>
          </p:nvPr>
        </p:nvSpPr>
        <p:spPr>
          <a:xfrm>
            <a:off x="5143500" y="3314879"/>
            <a:ext cx="345440" cy="11493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p>
            <a:pPr marL="0" indent="0" algn="l">
              <a:lnSpc>
                <a:spcPts val="900"/>
              </a:lnSpc>
              <a:buNone/>
            </a:pPr>
            <a:r>
              <a:rPr lang="en-US" sz="685" b="1" dirty="0">
                <a:solidFill>
                  <a:srgbClr val="A0AEC0"/>
                </a:solidFill>
              </a:rPr>
              <a:t>Address</a:t>
            </a:r>
            <a:endParaRPr lang="en-US" sz="685" dirty="0"/>
          </a:p>
        </p:txBody>
      </p:sp>
      <p:sp>
        <p:nvSpPr>
          <p:cNvPr id="16" name="Text 13"/>
          <p:cNvSpPr/>
          <p:nvPr>
            <p:custDataLst>
              <p:tags r:id="rId9"/>
            </p:custDataLst>
          </p:nvPr>
        </p:nvSpPr>
        <p:spPr>
          <a:xfrm>
            <a:off x="5143500" y="3495258"/>
            <a:ext cx="1712595" cy="17907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p>
            <a:pPr marL="0" indent="0" algn="l">
              <a:lnSpc>
                <a:spcPts val="1400"/>
              </a:lnSpc>
              <a:buNone/>
            </a:pPr>
            <a:r>
              <a:rPr lang="zh-CN" altLang="en-US" sz="985" b="1" dirty="0">
                <a:solidFill>
                  <a:srgbClr val="111111"/>
                </a:solidFill>
              </a:rPr>
              <a:t>苏州</a:t>
            </a:r>
            <a:r>
              <a:rPr lang="en-US" sz="985" b="1" dirty="0">
                <a:solidFill>
                  <a:srgbClr val="111111"/>
                </a:solidFill>
              </a:rPr>
              <a:t>市</a:t>
            </a:r>
            <a:r>
              <a:rPr lang="zh-CN" altLang="en-US" sz="985" b="1" dirty="0">
                <a:solidFill>
                  <a:srgbClr val="111111"/>
                </a:solidFill>
              </a:rPr>
              <a:t>常熟经开区</a:t>
            </a:r>
            <a:r>
              <a:rPr lang="en-US" sz="985" b="1" dirty="0">
                <a:solidFill>
                  <a:srgbClr val="111111"/>
                </a:solidFill>
              </a:rPr>
              <a:t>科</a:t>
            </a:r>
            <a:r>
              <a:rPr lang="zh-CN" altLang="en-US" sz="985" b="1" dirty="0">
                <a:solidFill>
                  <a:srgbClr val="111111"/>
                </a:solidFill>
              </a:rPr>
              <a:t>创</a:t>
            </a:r>
            <a:r>
              <a:rPr lang="en-US" sz="985" b="1" dirty="0">
                <a:solidFill>
                  <a:srgbClr val="111111"/>
                </a:solidFill>
              </a:rPr>
              <a:t>园5</a:t>
            </a:r>
            <a:r>
              <a:rPr lang="zh-CN" altLang="en-US" sz="985" b="1" dirty="0">
                <a:solidFill>
                  <a:srgbClr val="111111"/>
                </a:solidFill>
              </a:rPr>
              <a:t>号楼</a:t>
            </a:r>
            <a:endParaRPr lang="zh-CN" altLang="en-US" sz="985" b="1" dirty="0">
              <a:solidFill>
                <a:srgbClr val="111111"/>
              </a:solidFill>
            </a:endParaRPr>
          </a:p>
        </p:txBody>
      </p:sp>
      <p:sp>
        <p:nvSpPr>
          <p:cNvPr id="23" name="Shape 19"/>
          <p:cNvSpPr/>
          <p:nvPr>
            <p:custDataLst>
              <p:tags r:id="rId10"/>
            </p:custDataLst>
          </p:nvPr>
        </p:nvSpPr>
        <p:spPr>
          <a:xfrm>
            <a:off x="0" y="3640931"/>
            <a:ext cx="3929380" cy="613410"/>
          </a:xfrm>
          <a:prstGeom prst="rect">
            <a:avLst/>
          </a:prstGeom>
          <a:solidFill>
            <a:srgbClr val="111111"/>
          </a:solidFill>
        </p:spPr>
        <p:txBody>
          <a:bodyPr/>
          <a:p>
            <a:endParaRPr sz="1350"/>
          </a:p>
        </p:txBody>
      </p:sp>
      <p:sp>
        <p:nvSpPr>
          <p:cNvPr id="17" name="Text 5"/>
          <p:cNvSpPr/>
          <p:nvPr>
            <p:custDataLst>
              <p:tags r:id="rId11"/>
            </p:custDataLst>
          </p:nvPr>
        </p:nvSpPr>
        <p:spPr>
          <a:xfrm>
            <a:off x="0" y="3877929"/>
            <a:ext cx="3857625" cy="255905"/>
          </a:xfrm>
          <a:prstGeom prst="rect">
            <a:avLst/>
          </a:prstGeom>
          <a:noFill/>
        </p:spPr>
        <p:txBody>
          <a:bodyPr wrap="square" lIns="170052" tIns="0" rIns="0" bIns="0" rtlCol="0" anchor="t">
            <a:spAutoFit/>
          </a:bodyPr>
          <a:p>
            <a:pPr marL="0" indent="0" algn="l">
              <a:lnSpc>
                <a:spcPts val="2000"/>
              </a:lnSpc>
              <a:buNone/>
            </a:pPr>
            <a:r>
              <a:rPr lang="zh-CN" altLang="en-US" sz="1270" dirty="0">
                <a:solidFill>
                  <a:schemeClr val="bg1"/>
                </a:solidFill>
              </a:rPr>
              <a:t>钙钛矿</a:t>
            </a:r>
            <a:r>
              <a:rPr lang="en-US" sz="1270" dirty="0">
                <a:solidFill>
                  <a:schemeClr val="bg1"/>
                </a:solidFill>
              </a:rPr>
              <a:t>检测领域最专业、最高效的智能化解决方案。</a:t>
            </a:r>
            <a:endParaRPr lang="en-US" sz="1270" dirty="0">
              <a:solidFill>
                <a:schemeClr val="bg1"/>
              </a:solidFill>
            </a:endParaRPr>
          </a:p>
        </p:txBody>
      </p:sp>
      <p:sp>
        <p:nvSpPr>
          <p:cNvPr id="18" name="Text 3"/>
          <p:cNvSpPr/>
          <p:nvPr>
            <p:custDataLst>
              <p:tags r:id="rId12"/>
            </p:custDataLst>
          </p:nvPr>
        </p:nvSpPr>
        <p:spPr>
          <a:xfrm>
            <a:off x="6914674" y="4446414"/>
            <a:ext cx="2749550" cy="15367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p>
            <a:pPr marL="0" indent="0" algn="l">
              <a:lnSpc>
                <a:spcPts val="1200"/>
              </a:lnSpc>
              <a:buNone/>
            </a:pPr>
            <a:r>
              <a:rPr lang="en-US" sz="940" dirty="0">
                <a:solidFill>
                  <a:srgbClr val="4A5568"/>
                </a:solidFill>
              </a:rPr>
              <a:t>Lecheng Intelligence Technology (Suzhou) Co., Ltd.</a:t>
            </a:r>
            <a:endParaRPr lang="en-US" sz="940" dirty="0"/>
          </a:p>
        </p:txBody>
      </p:sp>
      <p:sp>
        <p:nvSpPr>
          <p:cNvPr id="19" name="Text 6"/>
          <p:cNvSpPr/>
          <p:nvPr>
            <p:custDataLst>
              <p:tags r:id="rId13"/>
            </p:custDataLst>
          </p:nvPr>
        </p:nvSpPr>
        <p:spPr>
          <a:xfrm>
            <a:off x="6914674" y="4661684"/>
            <a:ext cx="1841500" cy="14097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p>
            <a:pPr marL="0" indent="0" algn="l">
              <a:lnSpc>
                <a:spcPts val="1100"/>
              </a:lnSpc>
              <a:buNone/>
            </a:pPr>
            <a:r>
              <a:rPr lang="en-US" sz="625" dirty="0">
                <a:solidFill>
                  <a:srgbClr val="718096"/>
                </a:solidFill>
              </a:rPr>
              <a:t>Lecheng Intelligence Technology (Suzhou) Co., Ltd.</a:t>
            </a:r>
            <a:endParaRPr lang="en-US" sz="625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237571" y="222409"/>
            <a:ext cx="1477328" cy="442913"/>
          </a:xfrm>
          <a:prstGeom prst="rect">
            <a:avLst/>
          </a:prstGeom>
        </p:spPr>
      </p:pic>
    </p:spTree>
    <p:custDataLst>
      <p:tags r:id="rId1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SLIDE_ID" val="custom20202314_15"/>
  <p:tag name="KSO_WM_TEMPLATE_SUBCATEGORY" val="0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2314"/>
  <p:tag name="KSO_WM_SLIDE_TYPE" val="endPage"/>
  <p:tag name="KSO_WM_SLIDE_SUBTYPE" val="pureTxt"/>
  <p:tag name="KSO_WM_SLIDE_LAYOUT" val="a_b"/>
  <p:tag name="KSO_WM_SLIDE_LAYOUT_CNT" val="1_3"/>
  <p:tag name="KSO_WM_TEMPLATE_MASTER_TYPE" val="1"/>
  <p:tag name="KSO_WM_TEMPLATE_COLOR_TYPE" val="0"/>
  <p:tag name="KSO_WM_SPECIAL_SOURCE" val="bdnull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4626</Words>
  <Application>WPS 演示</Application>
  <PresentationFormat>On-screen Show (16:9)</PresentationFormat>
  <Paragraphs>282</Paragraphs>
  <Slides>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Calibri</vt:lpstr>
      <vt:lpstr>微软雅黑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dc:subject>PptxGenJS Presentation</dc:subject>
  <cp:lastModifiedBy>廖洁敏18516101196</cp:lastModifiedBy>
  <cp:revision>3</cp:revision>
  <dcterms:created xsi:type="dcterms:W3CDTF">2026-01-16T11:42:00Z</dcterms:created>
  <dcterms:modified xsi:type="dcterms:W3CDTF">2026-01-18T01:54:35Z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90C750BDFD5B41998F58E6376C723C7F_13</vt:lpwstr>
  </property>
  <property fmtid="{D5CDD505-2E9C-101B-9397-08002B2CF9AE}" pid="3" name="KSOProductBuildVer">
    <vt:lpwstr>2052-12.1.0.24657</vt:lpwstr>
  </property>
</Properties>
</file>